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7"/>
  </p:notesMasterIdLst>
  <p:sldIdLst>
    <p:sldId id="256" r:id="rId2"/>
    <p:sldId id="257" r:id="rId3"/>
    <p:sldId id="258" r:id="rId4"/>
    <p:sldId id="259" r:id="rId5"/>
    <p:sldId id="260" r:id="rId6"/>
    <p:sldId id="261" r:id="rId7"/>
    <p:sldId id="287" r:id="rId8"/>
    <p:sldId id="288" r:id="rId9"/>
    <p:sldId id="289" r:id="rId10"/>
    <p:sldId id="286" r:id="rId11"/>
    <p:sldId id="262" r:id="rId12"/>
    <p:sldId id="290" r:id="rId13"/>
    <p:sldId id="263" r:id="rId14"/>
    <p:sldId id="291" r:id="rId15"/>
    <p:sldId id="264" r:id="rId16"/>
    <p:sldId id="292" r:id="rId17"/>
    <p:sldId id="265" r:id="rId18"/>
    <p:sldId id="266" r:id="rId19"/>
    <p:sldId id="297" r:id="rId20"/>
    <p:sldId id="267" r:id="rId21"/>
    <p:sldId id="268" r:id="rId22"/>
    <p:sldId id="295" r:id="rId23"/>
    <p:sldId id="269" r:id="rId24"/>
    <p:sldId id="270" r:id="rId25"/>
    <p:sldId id="298" r:id="rId26"/>
    <p:sldId id="294" r:id="rId27"/>
    <p:sldId id="271" r:id="rId28"/>
    <p:sldId id="272" r:id="rId29"/>
    <p:sldId id="273" r:id="rId30"/>
    <p:sldId id="274" r:id="rId31"/>
    <p:sldId id="275" r:id="rId32"/>
    <p:sldId id="276" r:id="rId33"/>
    <p:sldId id="277" r:id="rId34"/>
    <p:sldId id="278" r:id="rId35"/>
    <p:sldId id="279" r:id="rId36"/>
    <p:sldId id="280" r:id="rId37"/>
    <p:sldId id="299" r:id="rId38"/>
    <p:sldId id="281" r:id="rId39"/>
    <p:sldId id="300" r:id="rId40"/>
    <p:sldId id="301" r:id="rId41"/>
    <p:sldId id="302" r:id="rId42"/>
    <p:sldId id="303" r:id="rId43"/>
    <p:sldId id="304" r:id="rId44"/>
    <p:sldId id="305" r:id="rId45"/>
    <p:sldId id="306" r:id="rId4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438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50CFB2A-8B30-4D9A-A0A1-EBBA93CFBF77}" type="datetimeFigureOut">
              <a:rPr lang="ar-IQ" smtClean="0"/>
              <a:pPr/>
              <a:t>27/05/1444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8AE6AF9-6211-4F3F-879E-78EC30C74D90}"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C8AE6AF9-6211-4F3F-879E-78EC30C74D90}" type="slidenum">
              <a:rPr lang="ar-IQ" smtClean="0"/>
              <a:pPr/>
              <a:t>3</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err="1" smtClean="0"/>
              <a:t>Fffffffff</a:t>
            </a:r>
            <a:endParaRPr lang="en-US" dirty="0" smtClean="0"/>
          </a:p>
          <a:p>
            <a:endParaRPr lang="ar-IQ" dirty="0"/>
          </a:p>
        </p:txBody>
      </p:sp>
      <p:sp>
        <p:nvSpPr>
          <p:cNvPr id="4" name="عنصر نائب لرقم الشريحة 3"/>
          <p:cNvSpPr>
            <a:spLocks noGrp="1"/>
          </p:cNvSpPr>
          <p:nvPr>
            <p:ph type="sldNum" sz="quarter" idx="10"/>
          </p:nvPr>
        </p:nvSpPr>
        <p:spPr/>
        <p:txBody>
          <a:bodyPr/>
          <a:lstStyle/>
          <a:p>
            <a:fld id="{C8AE6AF9-6211-4F3F-879E-78EC30C74D90}" type="slidenum">
              <a:rPr lang="ar-IQ" smtClean="0"/>
              <a:pPr/>
              <a:t>7</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D2234117-EC26-4B3D-A26B-730ABEC63E6B}" type="datetimeFigureOut">
              <a:rPr lang="ar-IQ" smtClean="0"/>
              <a:pPr/>
              <a:t>27/05/1444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2234117-EC26-4B3D-A26B-730ABEC63E6B}" type="datetimeFigureOut">
              <a:rPr lang="ar-IQ" smtClean="0"/>
              <a:pPr/>
              <a:t>27/05/1444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2234117-EC26-4B3D-A26B-730ABEC63E6B}" type="datetimeFigureOut">
              <a:rPr lang="ar-IQ" smtClean="0"/>
              <a:pPr/>
              <a:t>27/05/1444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2234117-EC26-4B3D-A26B-730ABEC63E6B}" type="datetimeFigureOut">
              <a:rPr lang="ar-IQ" smtClean="0"/>
              <a:pPr/>
              <a:t>27/05/1444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234117-EC26-4B3D-A26B-730ABEC63E6B}" type="datetimeFigureOut">
              <a:rPr lang="ar-IQ" smtClean="0"/>
              <a:pPr/>
              <a:t>27/05/1444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D2234117-EC26-4B3D-A26B-730ABEC63E6B}" type="datetimeFigureOut">
              <a:rPr lang="ar-IQ" smtClean="0"/>
              <a:pPr/>
              <a:t>27/05/1444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D2234117-EC26-4B3D-A26B-730ABEC63E6B}" type="datetimeFigureOut">
              <a:rPr lang="ar-IQ" smtClean="0"/>
              <a:pPr/>
              <a:t>27/05/1444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D2234117-EC26-4B3D-A26B-730ABEC63E6B}" type="datetimeFigureOut">
              <a:rPr lang="ar-IQ" smtClean="0"/>
              <a:pPr/>
              <a:t>27/05/1444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234117-EC26-4B3D-A26B-730ABEC63E6B}" type="datetimeFigureOut">
              <a:rPr lang="ar-IQ" smtClean="0"/>
              <a:pPr/>
              <a:t>27/05/1444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234117-EC26-4B3D-A26B-730ABEC63E6B}" type="datetimeFigureOut">
              <a:rPr lang="ar-IQ" smtClean="0"/>
              <a:pPr/>
              <a:t>27/05/1444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234117-EC26-4B3D-A26B-730ABEC63E6B}" type="datetimeFigureOut">
              <a:rPr lang="ar-IQ" smtClean="0"/>
              <a:pPr/>
              <a:t>27/05/1444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234117-EC26-4B3D-A26B-730ABEC63E6B}" type="datetimeFigureOut">
              <a:rPr lang="ar-IQ" smtClean="0"/>
              <a:pPr/>
              <a:t>27/05/1444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06B5390-8DCC-47CA-A7CA-423A2339AB99}"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r>
              <a:rPr lang="ar-IQ" dirty="0" smtClean="0"/>
              <a:t> </a:t>
            </a:r>
            <a:r>
              <a:rPr lang="en-US" dirty="0" smtClean="0"/>
              <a:t>Sutures  and needles</a:t>
            </a:r>
            <a:endParaRPr lang="ar-IQ" dirty="0"/>
          </a:p>
        </p:txBody>
      </p:sp>
      <p:sp>
        <p:nvSpPr>
          <p:cNvPr id="4" name="عنوان 3"/>
          <p:cNvSpPr>
            <a:spLocks noGrp="1"/>
          </p:cNvSpPr>
          <p:nvPr>
            <p:ph type="ctrTitle"/>
          </p:nvPr>
        </p:nvSpPr>
        <p:spPr/>
        <p:txBody>
          <a:bodyPr/>
          <a:lstStyle/>
          <a:p>
            <a:endParaRPr lang="ar-IQ"/>
          </a:p>
        </p:txBody>
      </p:sp>
      <p:pic>
        <p:nvPicPr>
          <p:cNvPr id="5" name="Picture 2" descr="Surgical suture - Wikipedia"/>
          <p:cNvPicPr>
            <a:picLocks noChangeAspect="1" noChangeArrowheads="1"/>
          </p:cNvPicPr>
          <p:nvPr/>
        </p:nvPicPr>
        <p:blipFill>
          <a:blip r:embed="rId2"/>
          <a:srcRect/>
          <a:stretch>
            <a:fillRect/>
          </a:stretch>
        </p:blipFill>
        <p:spPr bwMode="auto">
          <a:xfrm>
            <a:off x="214313" y="285752"/>
            <a:ext cx="8572529" cy="6429396"/>
          </a:xfrm>
          <a:prstGeom prst="rect">
            <a:avLst/>
          </a:prstGeom>
          <a:noFill/>
        </p:spPr>
      </p:pic>
      <p:sp>
        <p:nvSpPr>
          <p:cNvPr id="6" name="عنوان 1"/>
          <p:cNvSpPr txBox="1">
            <a:spLocks/>
          </p:cNvSpPr>
          <p:nvPr/>
        </p:nvSpPr>
        <p:spPr>
          <a:xfrm>
            <a:off x="838200" y="2282825"/>
            <a:ext cx="7772400"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Surgical suture materials</a:t>
            </a:r>
            <a:endParaRPr kumimoji="0" lang="ar-IQ"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43010" name="Picture 2" descr="Polyester Braided Surgical Sutures - YouTube"/>
          <p:cNvPicPr>
            <a:picLocks noChangeAspect="1" noChangeArrowheads="1"/>
          </p:cNvPicPr>
          <p:nvPr/>
        </p:nvPicPr>
        <p:blipFill>
          <a:blip r:embed="rId2"/>
          <a:srcRect/>
          <a:stretch>
            <a:fillRect/>
          </a:stretch>
        </p:blipFill>
        <p:spPr bwMode="auto">
          <a:xfrm rot="5400000">
            <a:off x="-1147009" y="1718457"/>
            <a:ext cx="6223044" cy="3500462"/>
          </a:xfrm>
          <a:prstGeom prst="rect">
            <a:avLst/>
          </a:prstGeom>
          <a:noFill/>
        </p:spPr>
      </p:pic>
      <p:pic>
        <p:nvPicPr>
          <p:cNvPr id="43012" name="Picture 4" descr="surgical polyester sutures with needle USP4-8/0 braided Yellow, green or  white non absorbable CE ISO certificates sterile, View surgical polyester  sutures with needle, OEM Brand or PA Product Details from Huaian Pingan"/>
          <p:cNvPicPr>
            <a:picLocks noChangeAspect="1" noChangeArrowheads="1"/>
          </p:cNvPicPr>
          <p:nvPr/>
        </p:nvPicPr>
        <p:blipFill>
          <a:blip r:embed="rId3"/>
          <a:srcRect/>
          <a:stretch>
            <a:fillRect/>
          </a:stretch>
        </p:blipFill>
        <p:spPr bwMode="auto">
          <a:xfrm>
            <a:off x="3857620" y="285728"/>
            <a:ext cx="5286412" cy="52864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401080" cy="6500834"/>
          </a:xfrm>
        </p:spPr>
        <p:txBody>
          <a:bodyPr>
            <a:normAutofit fontScale="77500" lnSpcReduction="20000"/>
          </a:bodyPr>
          <a:lstStyle/>
          <a:p>
            <a:pPr algn="l" rtl="0">
              <a:buNone/>
            </a:pPr>
            <a:r>
              <a:rPr lang="en-US" b="1" dirty="0"/>
              <a:t>Surface characteristics and coating. </a:t>
            </a:r>
            <a:endParaRPr lang="en-US" dirty="0"/>
          </a:p>
          <a:p>
            <a:pPr algn="l" rtl="0">
              <a:buNone/>
            </a:pPr>
            <a:endParaRPr lang="en-US" dirty="0"/>
          </a:p>
          <a:p>
            <a:pPr algn="l" rtl="0"/>
            <a:r>
              <a:rPr lang="en-US" i="1" dirty="0"/>
              <a:t>The surface characteristics of a suture influence the ease with which it is pulled through tissue (i.e., the amount of friction or “drag”) and the amount of trauma caused. Rough sutures cause more injury than smooth sutures. </a:t>
            </a:r>
          </a:p>
          <a:p>
            <a:pPr algn="l" rtl="0">
              <a:buNone/>
            </a:pPr>
            <a:endParaRPr lang="en-US" dirty="0"/>
          </a:p>
          <a:p>
            <a:pPr algn="l" rtl="0"/>
            <a:r>
              <a:rPr lang="en-US" i="1" dirty="0"/>
              <a:t>Smooth surfaces are particularly important in delicate tissues, such as the eye.</a:t>
            </a:r>
          </a:p>
          <a:p>
            <a:pPr algn="l" rtl="0">
              <a:buNone/>
            </a:pPr>
            <a:endParaRPr lang="en-US" dirty="0"/>
          </a:p>
          <a:p>
            <a:pPr algn="l" rtl="0"/>
            <a:r>
              <a:rPr lang="en-US" i="1" dirty="0"/>
              <a:t>However, sutures with smooth surfaces also require greater tension to ensure good apposition of tissues and have less knot </a:t>
            </a:r>
            <a:r>
              <a:rPr lang="en-US" i="1" dirty="0" smtClean="0"/>
              <a:t>security</a:t>
            </a:r>
            <a:endParaRPr lang="en-US" dirty="0"/>
          </a:p>
          <a:p>
            <a:pPr algn="l" rtl="0">
              <a:buNone/>
            </a:pPr>
            <a:endParaRPr lang="en-US" dirty="0"/>
          </a:p>
          <a:p>
            <a:pPr algn="l" rtl="0"/>
            <a:r>
              <a:rPr lang="en-US" i="1" dirty="0"/>
              <a:t>Braided materials have more drag than monofilament sutures. Braided materials often are coated to reduce </a:t>
            </a:r>
            <a:r>
              <a:rPr lang="en-US" i="1" dirty="0" smtClean="0"/>
              <a:t>capillarity, </a:t>
            </a:r>
            <a:r>
              <a:rPr lang="en-US" i="1" dirty="0"/>
              <a:t>but this also provides a smooth surface.</a:t>
            </a:r>
            <a:r>
              <a:rPr lang="en-US" dirty="0"/>
              <a:t> Teflon, silicone, wax, paraffin wax, and calcium </a:t>
            </a:r>
            <a:r>
              <a:rPr lang="en-US" dirty="0" err="1"/>
              <a:t>stearate</a:t>
            </a:r>
            <a:r>
              <a:rPr lang="en-US" dirty="0"/>
              <a:t> are used for coating sutures</a:t>
            </a: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51202" name="Picture 2" descr="PDVet&lt;SUP&gt;TM&lt;/SUP&gt;: Polydioxanone (PDO) Monofilament Absorbable Suture"/>
          <p:cNvPicPr>
            <a:picLocks noChangeAspect="1" noChangeArrowheads="1"/>
          </p:cNvPicPr>
          <p:nvPr/>
        </p:nvPicPr>
        <p:blipFill>
          <a:blip r:embed="rId2"/>
          <a:srcRect/>
          <a:stretch>
            <a:fillRect/>
          </a:stretch>
        </p:blipFill>
        <p:spPr bwMode="auto">
          <a:xfrm>
            <a:off x="-32" y="0"/>
            <a:ext cx="4762500" cy="2486026"/>
          </a:xfrm>
          <a:prstGeom prst="rect">
            <a:avLst/>
          </a:prstGeom>
          <a:noFill/>
        </p:spPr>
      </p:pic>
      <p:pic>
        <p:nvPicPr>
          <p:cNvPr id="51204" name="Picture 4" descr="China Silk Braided Non-Absorbable Suture - China Catgut Suture, PGA Suture"/>
          <p:cNvPicPr>
            <a:picLocks noChangeAspect="1" noChangeArrowheads="1"/>
          </p:cNvPicPr>
          <p:nvPr/>
        </p:nvPicPr>
        <p:blipFill>
          <a:blip r:embed="rId3"/>
          <a:srcRect l="11475" t="8197" r="4918" b="13115"/>
          <a:stretch>
            <a:fillRect/>
          </a:stretch>
        </p:blipFill>
        <p:spPr bwMode="auto">
          <a:xfrm>
            <a:off x="4286248" y="142881"/>
            <a:ext cx="4857752" cy="4572003"/>
          </a:xfrm>
          <a:prstGeom prst="rect">
            <a:avLst/>
          </a:prstGeom>
          <a:noFill/>
        </p:spPr>
      </p:pic>
      <p:pic>
        <p:nvPicPr>
          <p:cNvPr id="51206" name="Picture 6" descr="Amazon.com: G497N Sharpoint Plus PolySyn Braided absorbable Suture (PGA),  3-0, Undyed, 18&quot;, PS-2, 3/8c Precision Reverse Cutting 19mm, Box of 12:  Industrial &amp; Scientific"/>
          <p:cNvPicPr>
            <a:picLocks noChangeAspect="1" noChangeArrowheads="1"/>
          </p:cNvPicPr>
          <p:nvPr/>
        </p:nvPicPr>
        <p:blipFill>
          <a:blip r:embed="rId4"/>
          <a:srcRect/>
          <a:stretch>
            <a:fillRect/>
          </a:stretch>
        </p:blipFill>
        <p:spPr bwMode="auto">
          <a:xfrm>
            <a:off x="71438" y="2577004"/>
            <a:ext cx="4071934" cy="41381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428604"/>
            <a:ext cx="8301038" cy="6143668"/>
          </a:xfrm>
        </p:spPr>
        <p:txBody>
          <a:bodyPr>
            <a:normAutofit fontScale="85000" lnSpcReduction="20000"/>
          </a:bodyPr>
          <a:lstStyle/>
          <a:p>
            <a:pPr algn="l" rtl="0"/>
            <a:r>
              <a:rPr lang="en-US" b="1" dirty="0"/>
              <a:t>Capillarity. </a:t>
            </a:r>
            <a:endParaRPr lang="en-US" dirty="0"/>
          </a:p>
          <a:p>
            <a:pPr algn="l" rtl="0">
              <a:buNone/>
            </a:pPr>
            <a:endParaRPr lang="en-US" dirty="0"/>
          </a:p>
          <a:p>
            <a:pPr algn="l" rtl="0"/>
            <a:r>
              <a:rPr lang="en-US" i="1" dirty="0"/>
              <a:t>Capillarity is the process by which fluid and bacteria are carried into the interstices of multifilament fibers. </a:t>
            </a:r>
          </a:p>
          <a:p>
            <a:pPr algn="l" rtl="0">
              <a:buNone/>
            </a:pPr>
            <a:endParaRPr lang="en-US" i="1" dirty="0"/>
          </a:p>
          <a:p>
            <a:pPr algn="l" rtl="0"/>
            <a:r>
              <a:rPr lang="en-US" i="1" dirty="0"/>
              <a:t>Because </a:t>
            </a:r>
            <a:r>
              <a:rPr lang="en-US" i="1" dirty="0" err="1"/>
              <a:t>neutrophils</a:t>
            </a:r>
            <a:r>
              <a:rPr lang="en-US" i="1" dirty="0"/>
              <a:t> and macrophages are too large to enter the interstices of the fiber, infection may persist, particularly in </a:t>
            </a:r>
            <a:r>
              <a:rPr lang="en-US" i="1" dirty="0" err="1"/>
              <a:t>nonabsorbable</a:t>
            </a:r>
            <a:r>
              <a:rPr lang="en-US" i="1" dirty="0"/>
              <a:t> sutures. </a:t>
            </a:r>
          </a:p>
          <a:p>
            <a:pPr algn="l" rtl="0">
              <a:buNone/>
            </a:pPr>
            <a:endParaRPr lang="en-US" dirty="0"/>
          </a:p>
          <a:p>
            <a:pPr algn="l" rtl="0"/>
            <a:r>
              <a:rPr lang="en-US" i="1" dirty="0"/>
              <a:t>All braided materials (e.g., </a:t>
            </a:r>
            <a:r>
              <a:rPr lang="en-US" i="1" dirty="0" err="1"/>
              <a:t>polyglycolic</a:t>
            </a:r>
            <a:r>
              <a:rPr lang="en-US" i="1" dirty="0"/>
              <a:t> acid, silk) have degrees of capillarity, whereas monofilament sutures are considered </a:t>
            </a:r>
            <a:r>
              <a:rPr lang="en-US" i="1" dirty="0" err="1"/>
              <a:t>noncapillary</a:t>
            </a:r>
            <a:r>
              <a:rPr lang="en-US" i="1" dirty="0"/>
              <a:t>.</a:t>
            </a:r>
          </a:p>
          <a:p>
            <a:pPr algn="l" rtl="0">
              <a:buNone/>
            </a:pPr>
            <a:endParaRPr lang="en-US" dirty="0"/>
          </a:p>
          <a:p>
            <a:pPr algn="l" rtl="0"/>
            <a:r>
              <a:rPr lang="en-US" i="1" dirty="0"/>
              <a:t>Coating reduces the capillarity of some sutures, but regardless, capillary suture materials should not be used in contaminated or infected sites.</a:t>
            </a:r>
          </a:p>
          <a:p>
            <a:pPr algn="l" rtl="0"/>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2226" name="Picture 2" descr="SUTURE MATERIALS"/>
          <p:cNvPicPr>
            <a:picLocks noChangeAspect="1" noChangeArrowheads="1"/>
          </p:cNvPicPr>
          <p:nvPr/>
        </p:nvPicPr>
        <p:blipFill>
          <a:blip r:embed="rId2"/>
          <a:srcRect/>
          <a:stretch>
            <a:fillRect/>
          </a:stretch>
        </p:blipFill>
        <p:spPr bwMode="auto">
          <a:xfrm>
            <a:off x="214282" y="214289"/>
            <a:ext cx="3929090" cy="644046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401080" cy="6215106"/>
          </a:xfrm>
        </p:spPr>
        <p:txBody>
          <a:bodyPr/>
          <a:lstStyle/>
          <a:p>
            <a:pPr algn="l" rtl="0"/>
            <a:r>
              <a:rPr lang="en-US" b="1" dirty="0"/>
              <a:t>Knot tensile strength. </a:t>
            </a:r>
            <a:endParaRPr lang="en-US" dirty="0"/>
          </a:p>
          <a:p>
            <a:pPr algn="l" rtl="0">
              <a:buNone/>
            </a:pPr>
            <a:endParaRPr lang="en-US" dirty="0"/>
          </a:p>
          <a:p>
            <a:pPr algn="l" rtl="0"/>
            <a:r>
              <a:rPr lang="en-US" dirty="0"/>
              <a:t>Knot tensile strength is measured by the force in pounds that the suture strand can withstand before it breaks when </a:t>
            </a:r>
            <a:r>
              <a:rPr lang="en-US" dirty="0" smtClean="0"/>
              <a:t>knotted. </a:t>
            </a:r>
            <a:endParaRPr lang="en-US" dirty="0"/>
          </a:p>
          <a:p>
            <a:pPr algn="l" rtl="0">
              <a:buNone/>
            </a:pPr>
            <a:endParaRPr lang="en-US" dirty="0"/>
          </a:p>
          <a:p>
            <a:pPr algn="l" rtl="0"/>
            <a:r>
              <a:rPr lang="en-US" dirty="0"/>
              <a:t>Sutures should be as strong as the normal tissue through which they are being placed; however, the tensile strength of the suture should not greatly exceed the tensile strength of the tissue.</a:t>
            </a:r>
          </a:p>
          <a:p>
            <a:pPr algn="l" rtl="0"/>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3250" name="Picture 2" descr="Assessment of mechanical properties and dimensions of suture threads  utilized in orthopedic surgeries"/>
          <p:cNvPicPr>
            <a:picLocks noChangeAspect="1" noChangeArrowheads="1"/>
          </p:cNvPicPr>
          <p:nvPr/>
        </p:nvPicPr>
        <p:blipFill>
          <a:blip r:embed="rId2"/>
          <a:srcRect b="16666"/>
          <a:stretch>
            <a:fillRect/>
          </a:stretch>
        </p:blipFill>
        <p:spPr bwMode="auto">
          <a:xfrm>
            <a:off x="-32" y="500042"/>
            <a:ext cx="8302112" cy="500066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4686304" cy="6215106"/>
          </a:xfrm>
        </p:spPr>
        <p:txBody>
          <a:bodyPr>
            <a:normAutofit/>
          </a:bodyPr>
          <a:lstStyle/>
          <a:p>
            <a:pPr algn="l" rtl="0"/>
            <a:r>
              <a:rPr lang="en-US" b="1" dirty="0"/>
              <a:t>Relative knot security. </a:t>
            </a:r>
            <a:endParaRPr lang="en-US" dirty="0"/>
          </a:p>
          <a:p>
            <a:pPr algn="l" rtl="0">
              <a:buNone/>
            </a:pPr>
            <a:endParaRPr lang="en-US" dirty="0"/>
          </a:p>
          <a:p>
            <a:pPr algn="l" rtl="0"/>
            <a:r>
              <a:rPr lang="en-US" dirty="0"/>
              <a:t>Relative knot security is the holding capacity of a suture expressed as a percentage of its tensile strength. </a:t>
            </a:r>
          </a:p>
          <a:p>
            <a:pPr algn="l" rtl="0">
              <a:buNone/>
            </a:pPr>
            <a:endParaRPr lang="en-US" dirty="0"/>
          </a:p>
        </p:txBody>
      </p:sp>
      <p:pic>
        <p:nvPicPr>
          <p:cNvPr id="4" name="Picture 4" descr="Comparing the tensile strength of square and reversing half-hitch  alternating post knots"/>
          <p:cNvPicPr>
            <a:picLocks noChangeAspect="1" noChangeArrowheads="1"/>
          </p:cNvPicPr>
          <p:nvPr/>
        </p:nvPicPr>
        <p:blipFill>
          <a:blip r:embed="rId2"/>
          <a:srcRect/>
          <a:stretch>
            <a:fillRect/>
          </a:stretch>
        </p:blipFill>
        <p:spPr bwMode="auto">
          <a:xfrm>
            <a:off x="5143504" y="928670"/>
            <a:ext cx="3928842" cy="567266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501122" cy="6215106"/>
          </a:xfrm>
        </p:spPr>
        <p:txBody>
          <a:bodyPr/>
          <a:lstStyle/>
          <a:p>
            <a:pPr algn="l" rtl="0">
              <a:buNone/>
            </a:pPr>
            <a:r>
              <a:rPr lang="en-US" b="1" dirty="0"/>
              <a:t>Specific Suturing Materials</a:t>
            </a:r>
            <a:endParaRPr lang="en-US" dirty="0"/>
          </a:p>
          <a:p>
            <a:pPr algn="l" rtl="0">
              <a:buNone/>
            </a:pPr>
            <a:r>
              <a:rPr lang="en-US" dirty="0"/>
              <a:t>Suture materials may be classified according to </a:t>
            </a:r>
          </a:p>
          <a:p>
            <a:pPr marL="514350" lvl="0" indent="-514350" algn="l" rtl="0">
              <a:buFont typeface="+mj-lt"/>
              <a:buAutoNum type="arabicPeriod"/>
            </a:pPr>
            <a:r>
              <a:rPr lang="en-US" dirty="0"/>
              <a:t>their behavior in tissue (absorbable or </a:t>
            </a:r>
            <a:r>
              <a:rPr lang="en-US" dirty="0" err="1"/>
              <a:t>nonabsorbable</a:t>
            </a:r>
            <a:r>
              <a:rPr lang="en-US" dirty="0"/>
              <a:t>), </a:t>
            </a:r>
          </a:p>
          <a:p>
            <a:pPr marL="514350" lvl="0" indent="-514350" algn="l" rtl="0">
              <a:buFont typeface="+mj-lt"/>
              <a:buAutoNum type="arabicPeriod"/>
            </a:pPr>
            <a:r>
              <a:rPr lang="en-US" dirty="0"/>
              <a:t>their structure (monofilament or multifilament), or </a:t>
            </a:r>
          </a:p>
          <a:p>
            <a:pPr marL="514350" lvl="0" indent="-514350" algn="l" rtl="0">
              <a:buFont typeface="+mj-lt"/>
              <a:buAutoNum type="arabicPeriod"/>
            </a:pPr>
            <a:r>
              <a:rPr lang="en-US" dirty="0"/>
              <a:t>their origin (synthetic, organic, or metallic</a:t>
            </a:r>
            <a:r>
              <a:rPr lang="en-US" dirty="0" smtClean="0"/>
              <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صورة 3"/>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fontScale="92500" lnSpcReduction="10000"/>
          </a:bodyPr>
          <a:lstStyle/>
          <a:p>
            <a:pPr algn="just" rtl="0"/>
            <a:endParaRPr lang="en-US" dirty="0" smtClean="0"/>
          </a:p>
          <a:p>
            <a:pPr algn="just" rtl="0">
              <a:buNone/>
            </a:pPr>
            <a:r>
              <a:rPr lang="en-US" b="1" dirty="0" smtClean="0"/>
              <a:t>Sutures</a:t>
            </a:r>
          </a:p>
          <a:p>
            <a:pPr algn="just" rtl="0"/>
            <a:r>
              <a:rPr lang="en-US" i="1" dirty="0" smtClean="0"/>
              <a:t>Suture plays an important role in wound repair by providing </a:t>
            </a:r>
            <a:r>
              <a:rPr lang="en-US" i="1" dirty="0" err="1" smtClean="0"/>
              <a:t>hemostasis</a:t>
            </a:r>
            <a:r>
              <a:rPr lang="en-US" i="1" dirty="0" smtClean="0"/>
              <a:t> and support for healing tissue.</a:t>
            </a:r>
          </a:p>
          <a:p>
            <a:pPr algn="just" rtl="0">
              <a:buNone/>
            </a:pPr>
            <a:endParaRPr lang="en-US" dirty="0" smtClean="0"/>
          </a:p>
          <a:p>
            <a:pPr algn="just">
              <a:buNone/>
            </a:pPr>
            <a:endParaRPr lang="en-US" dirty="0" smtClean="0"/>
          </a:p>
          <a:p>
            <a:pPr algn="just" rtl="0"/>
            <a:r>
              <a:rPr lang="en-US" i="1" dirty="0" smtClean="0"/>
              <a:t>Tissues have different requirements for suture support, depending on the type of tissue and anticipated duration of healing. Some tissues need support for only a few days (e.g., muscle, subcutaneous tissue, skin), whereas others require weeks (fascia) or months (tendon) to heal.</a:t>
            </a:r>
          </a:p>
          <a:p>
            <a:pPr algn="just" rtl="0">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472518" cy="6286544"/>
          </a:xfrm>
        </p:spPr>
        <p:txBody>
          <a:bodyPr/>
          <a:lstStyle/>
          <a:p>
            <a:pPr algn="l" rtl="0"/>
            <a:r>
              <a:rPr lang="en-US" dirty="0"/>
              <a:t>Two major mechanisms of absorption result in the degradation </a:t>
            </a:r>
            <a:r>
              <a:rPr lang="en-US" dirty="0" smtClean="0"/>
              <a:t>of absorbable </a:t>
            </a:r>
            <a:r>
              <a:rPr lang="en-US" dirty="0"/>
              <a:t>sutures.  </a:t>
            </a:r>
            <a:endParaRPr lang="en-US" dirty="0" smtClean="0"/>
          </a:p>
          <a:p>
            <a:pPr algn="l" rtl="0">
              <a:buNone/>
            </a:pPr>
            <a:endParaRPr lang="en-US" dirty="0"/>
          </a:p>
          <a:p>
            <a:pPr marL="514350" lvl="0" indent="-514350" algn="l" rtl="0">
              <a:buFont typeface="+mj-lt"/>
              <a:buAutoNum type="arabicPeriod"/>
            </a:pPr>
            <a:r>
              <a:rPr lang="en-US" dirty="0"/>
              <a:t>Sutures of organic origin, such as surgical gut, are gradually digested by tissue enzymes and </a:t>
            </a:r>
            <a:r>
              <a:rPr lang="en-US" dirty="0" err="1"/>
              <a:t>phagocytized</a:t>
            </a:r>
            <a:r>
              <a:rPr lang="en-US" dirty="0"/>
              <a:t>, </a:t>
            </a:r>
          </a:p>
          <a:p>
            <a:pPr marL="514350" lvl="0" indent="-514350" algn="l" rtl="0">
              <a:buFont typeface="+mj-lt"/>
              <a:buAutoNum type="arabicPeriod"/>
            </a:pPr>
            <a:r>
              <a:rPr lang="en-US" dirty="0"/>
              <a:t>sutures manufactured from synthetic polymers are principally broken down by hydrolysis</a:t>
            </a:r>
            <a:r>
              <a:rPr lang="en-US" dirty="0" smtClean="0"/>
              <a:t>.</a:t>
            </a:r>
          </a:p>
          <a:p>
            <a:pPr marL="514350" lvl="0" indent="-514350" algn="l" rtl="0">
              <a:buNone/>
            </a:pPr>
            <a:endParaRPr lang="en-US" dirty="0"/>
          </a:p>
          <a:p>
            <a:pPr lvl="0" algn="l" rtl="0"/>
            <a:r>
              <a:rPr lang="en-US" dirty="0" err="1"/>
              <a:t>Nonabsorbable</a:t>
            </a:r>
            <a:r>
              <a:rPr lang="en-US" dirty="0"/>
              <a:t> sutures are ultimately encapsulated or walled off by fibrous tissue.</a:t>
            </a:r>
          </a:p>
          <a:p>
            <a:pPr algn="l" rtl="0"/>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401080" cy="6215106"/>
          </a:xfrm>
        </p:spPr>
        <p:txBody>
          <a:bodyPr>
            <a:normAutofit fontScale="85000" lnSpcReduction="20000"/>
          </a:bodyPr>
          <a:lstStyle/>
          <a:p>
            <a:pPr algn="l" rtl="0"/>
            <a:r>
              <a:rPr lang="en-US" dirty="0"/>
              <a:t>Monofilament sutures are made of a single strand of material and therefore have less tissue drag than multifilament sutures and do not have interstices that may harbor bacteria or fluid. </a:t>
            </a:r>
          </a:p>
          <a:p>
            <a:pPr algn="l" rtl="0">
              <a:buNone/>
            </a:pPr>
            <a:endParaRPr lang="en-US" dirty="0"/>
          </a:p>
          <a:p>
            <a:pPr algn="l" rtl="0"/>
            <a:r>
              <a:rPr lang="en-US" dirty="0"/>
              <a:t>Care should be used in handling monofilament suture because </a:t>
            </a:r>
            <a:r>
              <a:rPr lang="en-US" dirty="0" smtClean="0"/>
              <a:t>damaging </a:t>
            </a:r>
            <a:r>
              <a:rPr lang="en-US" dirty="0"/>
              <a:t>the material with forceps or needle holders may weaken the suture and predispose it to breakage.</a:t>
            </a:r>
          </a:p>
          <a:p>
            <a:pPr algn="l" rtl="0">
              <a:buNone/>
            </a:pPr>
            <a:endParaRPr lang="en-US" dirty="0"/>
          </a:p>
          <a:p>
            <a:pPr algn="l" rtl="0"/>
            <a:r>
              <a:rPr lang="en-US" dirty="0"/>
              <a:t>Multifilament sutures consist of several strands of suture that are twisted or braided together. Multifilament sutures generally are more pliable and flexible than monofilament sutures. They may be coated to reduce tissue drag and enhance handling characteristics.</a:t>
            </a:r>
          </a:p>
          <a:p>
            <a:pPr algn="l"/>
            <a:endParaRPr lang="ar-IQ"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6322" name="Picture 2" descr="SUTURES AND SUTURING"/>
          <p:cNvPicPr>
            <a:picLocks noChangeAspect="1" noChangeArrowheads="1"/>
          </p:cNvPicPr>
          <p:nvPr/>
        </p:nvPicPr>
        <p:blipFill>
          <a:blip r:embed="rId2"/>
          <a:srcRect/>
          <a:stretch>
            <a:fillRect/>
          </a:stretch>
        </p:blipFill>
        <p:spPr bwMode="auto">
          <a:xfrm>
            <a:off x="142844" y="71414"/>
            <a:ext cx="8786874" cy="65970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500042"/>
            <a:ext cx="8572560" cy="6143668"/>
          </a:xfrm>
        </p:spPr>
        <p:txBody>
          <a:bodyPr>
            <a:normAutofit fontScale="85000" lnSpcReduction="10000"/>
          </a:bodyPr>
          <a:lstStyle/>
          <a:p>
            <a:pPr algn="l" rtl="0"/>
            <a:r>
              <a:rPr lang="en-US" b="1" dirty="0"/>
              <a:t>Absorbable Suture Materials</a:t>
            </a:r>
            <a:endParaRPr lang="en-US" dirty="0"/>
          </a:p>
          <a:p>
            <a:pPr algn="l" rtl="0"/>
            <a:r>
              <a:rPr lang="en-US" dirty="0"/>
              <a:t>Absorbable suture materials (e.g., surgical gut, </a:t>
            </a:r>
            <a:r>
              <a:rPr lang="en-US" dirty="0" err="1"/>
              <a:t>polyglycolic</a:t>
            </a:r>
            <a:r>
              <a:rPr lang="en-US" dirty="0"/>
              <a:t> acid [</a:t>
            </a:r>
            <a:r>
              <a:rPr lang="en-US" dirty="0" err="1"/>
              <a:t>Dexon</a:t>
            </a:r>
            <a:r>
              <a:rPr lang="en-US" dirty="0"/>
              <a:t>, </a:t>
            </a:r>
            <a:r>
              <a:rPr lang="en-US" dirty="0" err="1"/>
              <a:t>Covidien</a:t>
            </a:r>
            <a:r>
              <a:rPr lang="en-US" dirty="0"/>
              <a:t>, Mansfield, Mass.], </a:t>
            </a:r>
            <a:r>
              <a:rPr lang="en-US" dirty="0" err="1"/>
              <a:t>polyglactin</a:t>
            </a:r>
            <a:r>
              <a:rPr lang="en-US" dirty="0"/>
              <a:t> 910 [</a:t>
            </a:r>
            <a:r>
              <a:rPr lang="en-US" dirty="0" err="1" smtClean="0"/>
              <a:t>Vicryl</a:t>
            </a:r>
            <a:r>
              <a:rPr lang="en-US" dirty="0" smtClean="0"/>
              <a:t>, Ethicon, Somerville, </a:t>
            </a:r>
            <a:r>
              <a:rPr lang="en-US" dirty="0"/>
              <a:t>N.J</a:t>
            </a:r>
            <a:r>
              <a:rPr lang="en-US" dirty="0" smtClean="0"/>
              <a:t>.], </a:t>
            </a:r>
            <a:r>
              <a:rPr lang="en-US" dirty="0" err="1"/>
              <a:t>polydioxanone</a:t>
            </a:r>
            <a:r>
              <a:rPr lang="en-US" dirty="0"/>
              <a:t> [PDS II, Ethicon, Somerville, N.J.], </a:t>
            </a:r>
            <a:r>
              <a:rPr lang="en-US" dirty="0" err="1"/>
              <a:t>polyglyconate</a:t>
            </a:r>
            <a:r>
              <a:rPr lang="en-US" dirty="0"/>
              <a:t> [</a:t>
            </a:r>
            <a:r>
              <a:rPr lang="en-US" dirty="0" err="1"/>
              <a:t>Maxon</a:t>
            </a:r>
            <a:r>
              <a:rPr lang="en-US" dirty="0"/>
              <a:t>, </a:t>
            </a:r>
            <a:r>
              <a:rPr lang="en-US" dirty="0" err="1"/>
              <a:t>Covidien</a:t>
            </a:r>
            <a:r>
              <a:rPr lang="en-US" dirty="0"/>
              <a:t>, Mansfield Mass.], </a:t>
            </a:r>
            <a:r>
              <a:rPr lang="en-US" dirty="0" err="1"/>
              <a:t>poliglecaprone</a:t>
            </a:r>
            <a:r>
              <a:rPr lang="en-US" dirty="0"/>
              <a:t> 25 [</a:t>
            </a:r>
            <a:r>
              <a:rPr lang="en-US" dirty="0" err="1"/>
              <a:t>Monocryl</a:t>
            </a:r>
            <a:r>
              <a:rPr lang="en-US" dirty="0"/>
              <a:t>, Ethicon, Somerville, N.J.], </a:t>
            </a:r>
            <a:r>
              <a:rPr lang="en-US" dirty="0" err="1"/>
              <a:t>glycomer</a:t>
            </a:r>
            <a:r>
              <a:rPr lang="en-US" dirty="0"/>
              <a:t> 631 [</a:t>
            </a:r>
            <a:r>
              <a:rPr lang="en-US" dirty="0" err="1"/>
              <a:t>Biosyn</a:t>
            </a:r>
            <a:r>
              <a:rPr lang="en-US" dirty="0"/>
              <a:t>, </a:t>
            </a:r>
            <a:r>
              <a:rPr lang="en-US" dirty="0" err="1"/>
              <a:t>Covidien</a:t>
            </a:r>
            <a:r>
              <a:rPr lang="en-US" dirty="0"/>
              <a:t>, Mansfield, Mass.])</a:t>
            </a:r>
          </a:p>
          <a:p>
            <a:pPr algn="l" rtl="0">
              <a:buNone/>
            </a:pPr>
            <a:endParaRPr lang="en-US" dirty="0"/>
          </a:p>
          <a:p>
            <a:pPr algn="l" rtl="0"/>
            <a:r>
              <a:rPr lang="en-US" dirty="0"/>
              <a:t> lose most of their tensile strength within 60 days and eventually disappear from the tissue </a:t>
            </a:r>
            <a:r>
              <a:rPr lang="en-US" dirty="0" smtClean="0"/>
              <a:t>implantation site </a:t>
            </a:r>
            <a:r>
              <a:rPr lang="en-US" dirty="0"/>
              <a:t>because they have been </a:t>
            </a:r>
            <a:r>
              <a:rPr lang="en-US" dirty="0" err="1"/>
              <a:t>phagocytized</a:t>
            </a:r>
            <a:r>
              <a:rPr lang="en-US" dirty="0"/>
              <a:t> or </a:t>
            </a:r>
            <a:r>
              <a:rPr lang="en-US" dirty="0" smtClean="0"/>
              <a:t>hydrolyzed. </a:t>
            </a:r>
          </a:p>
          <a:p>
            <a:pPr algn="l" rtl="0"/>
            <a:endParaRPr lang="en-US" dirty="0" smtClean="0"/>
          </a:p>
          <a:p>
            <a:pPr algn="l" rtl="0"/>
            <a:r>
              <a:rPr lang="en-US" dirty="0" smtClean="0"/>
              <a:t>The </a:t>
            </a:r>
            <a:r>
              <a:rPr lang="en-US" dirty="0"/>
              <a:t>time to loss of strength and for complete absorption varies among suture materials.</a:t>
            </a:r>
          </a:p>
          <a:p>
            <a:pPr algn="l"/>
            <a:endParaRPr lang="ar-IQ"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85728"/>
            <a:ext cx="8858280" cy="6357982"/>
          </a:xfrm>
        </p:spPr>
        <p:txBody>
          <a:bodyPr>
            <a:noAutofit/>
          </a:bodyPr>
          <a:lstStyle/>
          <a:p>
            <a:pPr algn="l" rtl="0"/>
            <a:r>
              <a:rPr lang="en-US" sz="2400" b="1" dirty="0"/>
              <a:t>Organic absorbable materials. </a:t>
            </a:r>
            <a:endParaRPr lang="en-US" sz="2400" dirty="0"/>
          </a:p>
          <a:p>
            <a:pPr algn="l" rtl="0">
              <a:buNone/>
            </a:pPr>
            <a:endParaRPr lang="en-US" sz="2400" dirty="0"/>
          </a:p>
          <a:p>
            <a:pPr algn="l" rtl="0"/>
            <a:r>
              <a:rPr lang="en-US" sz="2400" b="1" dirty="0"/>
              <a:t>Catgut (surgical gut</a:t>
            </a:r>
            <a:r>
              <a:rPr lang="en-US" sz="2400" dirty="0" smtClean="0"/>
              <a:t>) </a:t>
            </a:r>
            <a:r>
              <a:rPr lang="en-US" sz="2400" dirty="0"/>
              <a:t>is the most </a:t>
            </a:r>
            <a:r>
              <a:rPr lang="en-US" sz="2400" dirty="0" smtClean="0"/>
              <a:t>common used </a:t>
            </a:r>
            <a:r>
              <a:rPr lang="en-US" sz="2400" dirty="0" err="1"/>
              <a:t>nonsynthetic</a:t>
            </a:r>
            <a:r>
              <a:rPr lang="en-US" sz="2400" dirty="0"/>
              <a:t> absorbable suture material.</a:t>
            </a:r>
          </a:p>
          <a:p>
            <a:pPr algn="l" rtl="0">
              <a:buNone/>
            </a:pPr>
            <a:endParaRPr lang="en-US" sz="2400" dirty="0"/>
          </a:p>
          <a:p>
            <a:pPr algn="l" rtl="0"/>
            <a:r>
              <a:rPr lang="en-US" sz="2400" dirty="0" smtClean="0"/>
              <a:t>Although once very popular, </a:t>
            </a:r>
            <a:r>
              <a:rPr lang="en-US" sz="2400" dirty="0"/>
              <a:t>its use has decreased substantially in veterinary </a:t>
            </a:r>
            <a:r>
              <a:rPr lang="en-US" sz="2400" dirty="0" smtClean="0"/>
              <a:t>medicine with the appearance of strong monofilament </a:t>
            </a:r>
            <a:r>
              <a:rPr lang="en-US" sz="2400" dirty="0"/>
              <a:t>synthetic absorbable suture materials</a:t>
            </a:r>
            <a:r>
              <a:rPr lang="en-US" sz="2400" dirty="0" smtClean="0"/>
              <a:t>.</a:t>
            </a:r>
          </a:p>
          <a:p>
            <a:pPr algn="l" rtl="0">
              <a:buNone/>
            </a:pPr>
            <a:endParaRPr lang="en-US" sz="2400" dirty="0"/>
          </a:p>
          <a:p>
            <a:pPr algn="l" rtl="0"/>
            <a:r>
              <a:rPr lang="en-US" sz="2400" dirty="0"/>
              <a:t>The word </a:t>
            </a:r>
            <a:r>
              <a:rPr lang="en-US" sz="2400" i="1" dirty="0"/>
              <a:t>catgut </a:t>
            </a:r>
            <a:r>
              <a:rPr lang="en-US" sz="2400" dirty="0"/>
              <a:t>is derived from the term </a:t>
            </a:r>
            <a:r>
              <a:rPr lang="en-US" sz="2400" i="1" dirty="0" err="1"/>
              <a:t>kitgut</a:t>
            </a:r>
            <a:r>
              <a:rPr lang="en-US" sz="2400" i="1" dirty="0"/>
              <a:t> </a:t>
            </a:r>
            <a:r>
              <a:rPr lang="en-US" sz="2400" dirty="0"/>
              <a:t>or </a:t>
            </a:r>
            <a:r>
              <a:rPr lang="en-US" sz="2400" i="1" dirty="0" err="1"/>
              <a:t>kitstring</a:t>
            </a:r>
            <a:r>
              <a:rPr lang="en-US" sz="2400" i="1" dirty="0"/>
              <a:t> </a:t>
            </a:r>
            <a:r>
              <a:rPr lang="en-US" sz="2400" dirty="0"/>
              <a:t> (the string used on a kit, or fiddle). </a:t>
            </a:r>
            <a:endParaRPr lang="en-US" sz="2400" dirty="0" smtClean="0"/>
          </a:p>
          <a:p>
            <a:pPr algn="l" rtl="0">
              <a:buNone/>
            </a:pPr>
            <a:endParaRPr lang="en-US" sz="2400" dirty="0"/>
          </a:p>
          <a:p>
            <a:pPr algn="l" rtl="0"/>
            <a:r>
              <a:rPr lang="en-US" sz="2400" dirty="0"/>
              <a:t>Misinterpretation of the word </a:t>
            </a:r>
            <a:r>
              <a:rPr lang="en-US" sz="2400" i="1" dirty="0"/>
              <a:t>kit </a:t>
            </a:r>
            <a:r>
              <a:rPr lang="en-US" sz="2400" dirty="0"/>
              <a:t>as referring to a young cat led to the use of the term </a:t>
            </a:r>
            <a:r>
              <a:rPr lang="en-US" sz="2400" i="1" dirty="0"/>
              <a:t>catgut</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043362" cy="368280"/>
          </a:xfrm>
        </p:spPr>
        <p:txBody>
          <a:bodyPr>
            <a:normAutofit fontScale="90000"/>
          </a:bodyPr>
          <a:lstStyle/>
          <a:p>
            <a:r>
              <a:rPr lang="en-US" sz="2800" b="1" dirty="0" smtClean="0"/>
              <a:t>Catgut (surgical gut)</a:t>
            </a:r>
            <a:endParaRPr lang="ar-IQ" sz="2800" dirty="0"/>
          </a:p>
        </p:txBody>
      </p:sp>
      <p:sp>
        <p:nvSpPr>
          <p:cNvPr id="3" name="عنصر نائب للمحتوى 2"/>
          <p:cNvSpPr>
            <a:spLocks noGrp="1"/>
          </p:cNvSpPr>
          <p:nvPr>
            <p:ph idx="1"/>
          </p:nvPr>
        </p:nvSpPr>
        <p:spPr>
          <a:xfrm>
            <a:off x="457200" y="1000108"/>
            <a:ext cx="8229600" cy="5572164"/>
          </a:xfrm>
        </p:spPr>
        <p:txBody>
          <a:bodyPr>
            <a:noAutofit/>
          </a:bodyPr>
          <a:lstStyle/>
          <a:p>
            <a:pPr algn="l" rtl="0"/>
            <a:r>
              <a:rPr lang="en-US" sz="2400" dirty="0" smtClean="0"/>
              <a:t>Surgical gut is in fact made from the </a:t>
            </a:r>
            <a:r>
              <a:rPr lang="en-US" sz="2400" dirty="0" err="1" smtClean="0"/>
              <a:t>submucosa</a:t>
            </a:r>
            <a:r>
              <a:rPr lang="en-US" sz="2400" dirty="0" smtClean="0"/>
              <a:t> of sheep intestine or the </a:t>
            </a:r>
            <a:r>
              <a:rPr lang="en-US" sz="2400" dirty="0" err="1" smtClean="0"/>
              <a:t>serosa</a:t>
            </a:r>
            <a:r>
              <a:rPr lang="en-US" sz="2400" dirty="0" smtClean="0"/>
              <a:t> of bovine intestine and is approximately 90% collagen.</a:t>
            </a:r>
          </a:p>
          <a:p>
            <a:pPr algn="l" rtl="0"/>
            <a:endParaRPr lang="en-US" sz="2000" dirty="0" smtClean="0"/>
          </a:p>
          <a:p>
            <a:pPr algn="l" rtl="0"/>
            <a:r>
              <a:rPr lang="en-US" sz="2400" dirty="0" smtClean="0"/>
              <a:t>It is broken down by </a:t>
            </a:r>
            <a:r>
              <a:rPr lang="en-US" sz="2400" dirty="0" err="1" smtClean="0"/>
              <a:t>phagocytosis</a:t>
            </a:r>
            <a:r>
              <a:rPr lang="en-US" sz="2400" dirty="0" smtClean="0"/>
              <a:t> and, in contrast with other suture materials, results a notable inflammatory reaction.</a:t>
            </a:r>
          </a:p>
          <a:p>
            <a:pPr algn="l" rtl="0">
              <a:buNone/>
            </a:pPr>
            <a:endParaRPr lang="en-US" sz="1400" dirty="0" smtClean="0"/>
          </a:p>
          <a:p>
            <a:pPr algn="l" rtl="0"/>
            <a:r>
              <a:rPr lang="en-US" sz="2400" dirty="0" smtClean="0"/>
              <a:t>Surgical gut is available as plain, medium chromic, or chromic; increased tanning</a:t>
            </a:r>
            <a:r>
              <a:rPr lang="ar-IQ" sz="2400" dirty="0" smtClean="0"/>
              <a:t>الدباغة</a:t>
            </a:r>
            <a:r>
              <a:rPr lang="en-US" sz="2400" dirty="0" smtClean="0"/>
              <a:t> generally implies prolonged strength and reduced tissue reaction. </a:t>
            </a:r>
          </a:p>
          <a:p>
            <a:pPr algn="l" rtl="0">
              <a:buNone/>
            </a:pPr>
            <a:endParaRPr lang="en-US" sz="1000" dirty="0" smtClean="0"/>
          </a:p>
          <a:p>
            <a:pPr algn="l" rtl="0"/>
            <a:r>
              <a:rPr lang="en-US" sz="2400" dirty="0" smtClean="0"/>
              <a:t>Surgical gut is rapidly removed from infected sites or areas where it is exposed to digestive enzymes and is quickly degraded in catabolic patients. The knots may loosen when wet.</a:t>
            </a:r>
          </a:p>
          <a:p>
            <a:endParaRPr lang="ar-IQ"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54276" name="Picture 4" descr="Plain Gut Surgical Sutures by Ethicon | Medline Industries, Inc."/>
          <p:cNvPicPr>
            <a:picLocks noChangeAspect="1" noChangeArrowheads="1"/>
          </p:cNvPicPr>
          <p:nvPr/>
        </p:nvPicPr>
        <p:blipFill>
          <a:blip r:embed="rId2"/>
          <a:srcRect/>
          <a:stretch>
            <a:fillRect/>
          </a:stretch>
        </p:blipFill>
        <p:spPr bwMode="auto">
          <a:xfrm>
            <a:off x="-32" y="71414"/>
            <a:ext cx="4643470" cy="4643470"/>
          </a:xfrm>
          <a:prstGeom prst="rect">
            <a:avLst/>
          </a:prstGeom>
          <a:noFill/>
        </p:spPr>
      </p:pic>
      <p:pic>
        <p:nvPicPr>
          <p:cNvPr id="54278" name="Picture 6" descr="Catgut Chrome • Medical, Absorbable sutures • SMI"/>
          <p:cNvPicPr>
            <a:picLocks noChangeAspect="1" noChangeArrowheads="1"/>
          </p:cNvPicPr>
          <p:nvPr/>
        </p:nvPicPr>
        <p:blipFill>
          <a:blip r:embed="rId3"/>
          <a:srcRect/>
          <a:stretch>
            <a:fillRect/>
          </a:stretch>
        </p:blipFill>
        <p:spPr bwMode="auto">
          <a:xfrm>
            <a:off x="3786182" y="285728"/>
            <a:ext cx="5143536" cy="460574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643998" cy="6500834"/>
          </a:xfrm>
        </p:spPr>
        <p:txBody>
          <a:bodyPr>
            <a:normAutofit fontScale="77500" lnSpcReduction="20000"/>
          </a:bodyPr>
          <a:lstStyle/>
          <a:p>
            <a:pPr algn="l" rtl="0"/>
            <a:r>
              <a:rPr lang="en-US" b="1" dirty="0"/>
              <a:t>Synthetic absorbable materials. </a:t>
            </a:r>
            <a:endParaRPr lang="en-US" dirty="0"/>
          </a:p>
          <a:p>
            <a:pPr algn="l" rtl="0"/>
            <a:r>
              <a:rPr lang="en-US" dirty="0"/>
              <a:t>Synthetic absorbable materials </a:t>
            </a:r>
            <a:r>
              <a:rPr lang="en-US" dirty="0" smtClean="0"/>
              <a:t>generally </a:t>
            </a:r>
            <a:r>
              <a:rPr lang="en-US" dirty="0"/>
              <a:t>are broken down by hydrolysis and cause minimal tissue reaction. </a:t>
            </a:r>
          </a:p>
          <a:p>
            <a:pPr algn="l" rtl="0">
              <a:buNone/>
            </a:pPr>
            <a:endParaRPr lang="en-US" dirty="0"/>
          </a:p>
          <a:p>
            <a:pPr algn="l" rtl="0"/>
            <a:r>
              <a:rPr lang="en-US" dirty="0"/>
              <a:t>The time to loss of strength and to absorption is fairly constant even in different tissue. </a:t>
            </a:r>
          </a:p>
          <a:p>
            <a:pPr algn="l" rtl="0">
              <a:buNone/>
            </a:pPr>
            <a:endParaRPr lang="en-US" dirty="0"/>
          </a:p>
          <a:p>
            <a:pPr algn="l" rtl="0"/>
            <a:r>
              <a:rPr lang="en-US" dirty="0"/>
              <a:t>Infection or exposure to digestive enzymes does not significantly influence the rate of absorption of most synthetic absorbable sutures.</a:t>
            </a:r>
          </a:p>
          <a:p>
            <a:pPr algn="l" rtl="0">
              <a:buNone/>
            </a:pPr>
            <a:endParaRPr lang="en-US" dirty="0"/>
          </a:p>
          <a:p>
            <a:pPr algn="l" rtl="0"/>
            <a:r>
              <a:rPr lang="en-US" dirty="0" err="1"/>
              <a:t>Polyglactin</a:t>
            </a:r>
            <a:r>
              <a:rPr lang="en-US" dirty="0"/>
              <a:t> 910 and </a:t>
            </a:r>
            <a:r>
              <a:rPr lang="en-US" dirty="0" err="1"/>
              <a:t>polyglycolic</a:t>
            </a:r>
            <a:r>
              <a:rPr lang="en-US" dirty="0"/>
              <a:t> acid are more rapidly hydrolyzed in alkaline environments, but they are relatively stable in contaminated wounds. </a:t>
            </a:r>
          </a:p>
          <a:p>
            <a:pPr algn="l" rtl="0"/>
            <a:endParaRPr lang="en-US" dirty="0" smtClean="0"/>
          </a:p>
          <a:p>
            <a:pPr algn="l" rtl="0"/>
            <a:r>
              <a:rPr lang="en-US" dirty="0" smtClean="0"/>
              <a:t>However</a:t>
            </a:r>
            <a:r>
              <a:rPr lang="en-US" dirty="0"/>
              <a:t>, any suture that is degraded via hydrolysis may be at risk for accelerated degradation when the bladder is infected with </a:t>
            </a:r>
            <a:r>
              <a:rPr lang="en-US" i="1" dirty="0"/>
              <a:t>Proteus </a:t>
            </a:r>
            <a:r>
              <a:rPr lang="en-US" dirty="0"/>
              <a:t>spp.</a:t>
            </a:r>
          </a:p>
          <a:p>
            <a:pPr algn="l"/>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42852"/>
            <a:ext cx="8572560" cy="6500858"/>
          </a:xfrm>
        </p:spPr>
        <p:txBody>
          <a:bodyPr>
            <a:normAutofit fontScale="92500" lnSpcReduction="20000"/>
          </a:bodyPr>
          <a:lstStyle/>
          <a:p>
            <a:pPr algn="l" rtl="0"/>
            <a:r>
              <a:rPr lang="en-US" b="1" i="1" dirty="0"/>
              <a:t>Monofilament absorbable materials. </a:t>
            </a:r>
            <a:endParaRPr lang="en-US" dirty="0"/>
          </a:p>
          <a:p>
            <a:pPr algn="l" rtl="0">
              <a:buNone/>
            </a:pPr>
            <a:r>
              <a:rPr lang="en-US" dirty="0"/>
              <a:t> </a:t>
            </a:r>
          </a:p>
          <a:p>
            <a:pPr algn="l" rtl="0"/>
            <a:r>
              <a:rPr lang="en-US" dirty="0" err="1"/>
              <a:t>Polydioxanone</a:t>
            </a:r>
            <a:r>
              <a:rPr lang="en-US" dirty="0"/>
              <a:t> and </a:t>
            </a:r>
            <a:r>
              <a:rPr lang="en-US" dirty="0" err="1"/>
              <a:t>polyglyconate</a:t>
            </a:r>
            <a:r>
              <a:rPr lang="en-US" dirty="0"/>
              <a:t> are classic monofilament sutures </a:t>
            </a:r>
            <a:r>
              <a:rPr lang="en-US" dirty="0" smtClean="0"/>
              <a:t>that keep their </a:t>
            </a:r>
            <a:r>
              <a:rPr lang="en-US" dirty="0"/>
              <a:t>tensile strength longer than multifilament sutures with complete absorption occurring in 6 months.</a:t>
            </a:r>
          </a:p>
          <a:p>
            <a:pPr algn="l" rtl="0">
              <a:buNone/>
            </a:pPr>
            <a:r>
              <a:rPr lang="en-US" dirty="0"/>
              <a:t> </a:t>
            </a:r>
          </a:p>
          <a:p>
            <a:pPr algn="l" rtl="0"/>
            <a:r>
              <a:rPr lang="en-US" dirty="0" err="1"/>
              <a:t>Poliglecaprone</a:t>
            </a:r>
            <a:r>
              <a:rPr lang="en-US" dirty="0"/>
              <a:t> 25 and </a:t>
            </a:r>
            <a:r>
              <a:rPr lang="en-US" dirty="0" err="1"/>
              <a:t>glycomer</a:t>
            </a:r>
            <a:r>
              <a:rPr lang="en-US" dirty="0"/>
              <a:t> 631 are relatively new monofilament rapidly absorbable synthetic materials that are pliable, lack stiffness, and have good handling characteristics.</a:t>
            </a:r>
          </a:p>
          <a:p>
            <a:pPr algn="l" rtl="0"/>
            <a:endParaRPr lang="en-US" dirty="0" smtClean="0"/>
          </a:p>
          <a:p>
            <a:pPr algn="l" rtl="0"/>
            <a:r>
              <a:rPr lang="en-US" dirty="0" smtClean="0"/>
              <a:t>These </a:t>
            </a:r>
            <a:r>
              <a:rPr lang="en-US" dirty="0"/>
              <a:t>sutures have good initial tensile strength that deteriorates in 2 to 3 weeks following implantation and are completely absorbed by 120 days.</a:t>
            </a:r>
          </a:p>
          <a:p>
            <a:pPr algn="l" rtl="0"/>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643998" cy="6500834"/>
          </a:xfrm>
        </p:spPr>
        <p:txBody>
          <a:bodyPr>
            <a:normAutofit fontScale="62500" lnSpcReduction="20000"/>
          </a:bodyPr>
          <a:lstStyle/>
          <a:p>
            <a:pPr algn="l" rtl="0"/>
            <a:r>
              <a:rPr lang="en-US" b="1" i="1" dirty="0"/>
              <a:t>Multifilament absorbable materials.</a:t>
            </a:r>
            <a:endParaRPr lang="en-US" dirty="0"/>
          </a:p>
          <a:p>
            <a:pPr algn="l" rtl="0">
              <a:buNone/>
            </a:pPr>
            <a:endParaRPr lang="en-US" dirty="0"/>
          </a:p>
          <a:p>
            <a:pPr algn="l" rtl="0"/>
            <a:r>
              <a:rPr lang="en-US" b="1" i="1" dirty="0"/>
              <a:t> </a:t>
            </a:r>
            <a:r>
              <a:rPr lang="en-US" b="1" dirty="0" err="1"/>
              <a:t>Polyglycolic</a:t>
            </a:r>
            <a:r>
              <a:rPr lang="en-US" b="1" dirty="0"/>
              <a:t> acid </a:t>
            </a:r>
            <a:r>
              <a:rPr lang="en-US" dirty="0"/>
              <a:t>is braided from filaments extracted from glycolic acid and is available in both coated and uncoated forms.</a:t>
            </a:r>
          </a:p>
          <a:p>
            <a:pPr algn="l" rtl="0">
              <a:buNone/>
            </a:pPr>
            <a:endParaRPr lang="en-US" dirty="0"/>
          </a:p>
          <a:p>
            <a:pPr algn="l" rtl="0"/>
            <a:r>
              <a:rPr lang="en-US" b="1" dirty="0" err="1"/>
              <a:t>Polyglactin</a:t>
            </a:r>
            <a:r>
              <a:rPr lang="en-US" b="1" dirty="0"/>
              <a:t> 910 </a:t>
            </a:r>
            <a:r>
              <a:rPr lang="en-US" dirty="0"/>
              <a:t>is a multifilament suture made of a copolymer of </a:t>
            </a:r>
            <a:r>
              <a:rPr lang="en-US" dirty="0" err="1"/>
              <a:t>lactide</a:t>
            </a:r>
            <a:r>
              <a:rPr lang="en-US" dirty="0"/>
              <a:t> and </a:t>
            </a:r>
            <a:r>
              <a:rPr lang="en-US" dirty="0" err="1"/>
              <a:t>glycolide</a:t>
            </a:r>
            <a:r>
              <a:rPr lang="en-US" dirty="0"/>
              <a:t> with </a:t>
            </a:r>
            <a:r>
              <a:rPr lang="en-US" dirty="0" err="1"/>
              <a:t>polyglactin</a:t>
            </a:r>
            <a:r>
              <a:rPr lang="en-US" dirty="0"/>
              <a:t> 370. It is coated with calcium </a:t>
            </a:r>
            <a:r>
              <a:rPr lang="en-US" dirty="0" err="1"/>
              <a:t>stearate</a:t>
            </a:r>
            <a:r>
              <a:rPr lang="en-US" dirty="0"/>
              <a:t> and its rate of loss of tensile strength is similar to that of </a:t>
            </a:r>
            <a:r>
              <a:rPr lang="en-US" dirty="0" err="1"/>
              <a:t>polyglycolic</a:t>
            </a:r>
            <a:r>
              <a:rPr lang="en-US" dirty="0"/>
              <a:t> acid.</a:t>
            </a:r>
          </a:p>
          <a:p>
            <a:pPr algn="l" rtl="0">
              <a:buNone/>
            </a:pPr>
            <a:endParaRPr lang="en-US" dirty="0"/>
          </a:p>
          <a:p>
            <a:pPr algn="l" rtl="0"/>
            <a:r>
              <a:rPr lang="en-US" b="1" dirty="0" err="1"/>
              <a:t>Polysorb</a:t>
            </a:r>
            <a:r>
              <a:rPr lang="en-US" b="1" dirty="0"/>
              <a:t> </a:t>
            </a:r>
            <a:r>
              <a:rPr lang="en-US" dirty="0" smtClean="0"/>
              <a:t>is </a:t>
            </a:r>
            <a:r>
              <a:rPr lang="en-US" dirty="0"/>
              <a:t>a new synthetic absorbable suture material composed of a </a:t>
            </a:r>
            <a:r>
              <a:rPr lang="en-US" dirty="0" err="1"/>
              <a:t>glycolide</a:t>
            </a:r>
            <a:r>
              <a:rPr lang="en-US" dirty="0"/>
              <a:t>/</a:t>
            </a:r>
            <a:r>
              <a:rPr lang="en-US" dirty="0" err="1"/>
              <a:t>lactide</a:t>
            </a:r>
            <a:r>
              <a:rPr lang="en-US" dirty="0"/>
              <a:t> co-polymer. </a:t>
            </a:r>
            <a:r>
              <a:rPr lang="en-US" dirty="0" err="1"/>
              <a:t>Polysorb</a:t>
            </a:r>
            <a:r>
              <a:rPr lang="en-US" dirty="0"/>
              <a:t> has good initial tensile strength and is completely absorbed by 60 </a:t>
            </a:r>
            <a:r>
              <a:rPr lang="en-US" dirty="0" smtClean="0"/>
              <a:t>days.</a:t>
            </a:r>
            <a:endParaRPr lang="en-US" dirty="0"/>
          </a:p>
          <a:p>
            <a:pPr algn="l" rtl="0">
              <a:buNone/>
            </a:pPr>
            <a:endParaRPr lang="en-US" dirty="0"/>
          </a:p>
          <a:p>
            <a:pPr algn="l" rtl="0"/>
            <a:r>
              <a:rPr lang="en-US" b="1" dirty="0" err="1"/>
              <a:t>Vicryl</a:t>
            </a:r>
            <a:r>
              <a:rPr lang="en-US" b="1" dirty="0"/>
              <a:t> </a:t>
            </a:r>
            <a:r>
              <a:rPr lang="en-US" b="1" dirty="0" err="1"/>
              <a:t>Rapide</a:t>
            </a:r>
            <a:r>
              <a:rPr lang="en-US" b="1" dirty="0"/>
              <a:t> </a:t>
            </a:r>
            <a:r>
              <a:rPr lang="en-US" dirty="0" smtClean="0"/>
              <a:t>is </a:t>
            </a:r>
            <a:r>
              <a:rPr lang="en-US" dirty="0"/>
              <a:t>a relatively new, rapidly absorbed, synthetic braided suture that has an initial strength that is comparable to nylon and gut. However, the tensile strength declines to 50% in 5 to 6 days, and it is completely absorbed in 42 days. This suture is indicated for superficial closure of mucosa, gingival closure, and </a:t>
            </a:r>
            <a:r>
              <a:rPr lang="en-US" dirty="0" err="1"/>
              <a:t>periocular</a:t>
            </a:r>
            <a:r>
              <a:rPr lang="en-US" dirty="0"/>
              <a:t> skin closure.</a:t>
            </a:r>
          </a:p>
          <a:p>
            <a:pPr algn="l" rtl="0">
              <a:buNone/>
            </a:pPr>
            <a:endParaRPr lang="en-US" dirty="0"/>
          </a:p>
          <a:p>
            <a:pPr algn="l" rtl="0"/>
            <a:r>
              <a:rPr lang="en-US" b="1" dirty="0" err="1"/>
              <a:t>Vicryl</a:t>
            </a:r>
            <a:r>
              <a:rPr lang="en-US" b="1" dirty="0"/>
              <a:t> Plus </a:t>
            </a:r>
            <a:r>
              <a:rPr lang="en-US" dirty="0" smtClean="0"/>
              <a:t>is </a:t>
            </a:r>
            <a:r>
              <a:rPr lang="en-US" dirty="0"/>
              <a:t>a new suture that was designed to reduce bacterial colonization on the suture. It has been coated with an antibacterial agent, </a:t>
            </a:r>
            <a:r>
              <a:rPr lang="en-US" dirty="0" err="1"/>
              <a:t>triclosan</a:t>
            </a:r>
            <a:r>
              <a:rPr lang="en-US" dirty="0"/>
              <a:t>.</a:t>
            </a:r>
          </a:p>
          <a:p>
            <a:pPr algn="l"/>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14290"/>
            <a:ext cx="8786874" cy="6357982"/>
          </a:xfrm>
        </p:spPr>
        <p:txBody>
          <a:bodyPr/>
          <a:lstStyle/>
          <a:p>
            <a:pPr algn="l" rtl="0"/>
            <a:r>
              <a:rPr lang="en-US" b="1" i="1" dirty="0" smtClean="0"/>
              <a:t>an ideal suture </a:t>
            </a:r>
            <a:r>
              <a:rPr lang="en-US" i="1" dirty="0" smtClean="0"/>
              <a:t>is one that will lose its tensile strength at a rate similar to that with which the tissue gains strength, and it will be absorbed by the tissue so that no foreign material remains in the wound</a:t>
            </a:r>
            <a:r>
              <a:rPr lang="en-US" dirty="0" smtClean="0"/>
              <a:t>.</a:t>
            </a:r>
          </a:p>
        </p:txBody>
      </p:sp>
      <p:pic>
        <p:nvPicPr>
          <p:cNvPr id="26626" name="Picture 2" descr="Surgical Sutures Market Ideal Universal Suture Material Is Yet To Be  Discovered, With Edging Closer | by Tarun Chinthakunta | Medium"/>
          <p:cNvPicPr>
            <a:picLocks noChangeAspect="1" noChangeArrowheads="1"/>
          </p:cNvPicPr>
          <p:nvPr/>
        </p:nvPicPr>
        <p:blipFill>
          <a:blip r:embed="rId3"/>
          <a:srcRect/>
          <a:stretch>
            <a:fillRect/>
          </a:stretch>
        </p:blipFill>
        <p:spPr bwMode="auto">
          <a:xfrm>
            <a:off x="4572000" y="2500306"/>
            <a:ext cx="4286280" cy="428628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42852"/>
            <a:ext cx="8401080" cy="6643710"/>
          </a:xfrm>
        </p:spPr>
        <p:txBody>
          <a:bodyPr>
            <a:normAutofit fontScale="92500" lnSpcReduction="10000"/>
          </a:bodyPr>
          <a:lstStyle/>
          <a:p>
            <a:pPr algn="l" rtl="0"/>
            <a:r>
              <a:rPr lang="en-US" b="1" dirty="0" err="1"/>
              <a:t>Nonabsorbable</a:t>
            </a:r>
            <a:r>
              <a:rPr lang="en-US" b="1" dirty="0"/>
              <a:t> Suture Materials</a:t>
            </a:r>
            <a:endParaRPr lang="en-US" dirty="0"/>
          </a:p>
          <a:p>
            <a:pPr algn="l" rtl="0">
              <a:buNone/>
            </a:pPr>
            <a:r>
              <a:rPr lang="en-US" b="1" dirty="0" smtClean="0"/>
              <a:t>Organic </a:t>
            </a:r>
            <a:r>
              <a:rPr lang="en-US" b="1" dirty="0" err="1"/>
              <a:t>nonabsorbable</a:t>
            </a:r>
            <a:r>
              <a:rPr lang="en-US" b="1" dirty="0"/>
              <a:t> materials.</a:t>
            </a:r>
            <a:endParaRPr lang="en-US" dirty="0"/>
          </a:p>
          <a:p>
            <a:pPr algn="l" rtl="0">
              <a:buNone/>
            </a:pPr>
            <a:r>
              <a:rPr lang="en-US" dirty="0"/>
              <a:t> </a:t>
            </a:r>
          </a:p>
          <a:p>
            <a:pPr algn="l" rtl="0"/>
            <a:r>
              <a:rPr lang="en-US" dirty="0"/>
              <a:t>Silk is the most common organic </a:t>
            </a:r>
            <a:r>
              <a:rPr lang="en-US" dirty="0" err="1"/>
              <a:t>nonabsorbable</a:t>
            </a:r>
            <a:r>
              <a:rPr lang="en-US" dirty="0"/>
              <a:t> suture material used. It is a braided multifilament suture made by a special type of silkworm and is marketed as uncoated or coated. Silk has excellent handling characteristics and often is used in cardiovascular procedures;</a:t>
            </a:r>
          </a:p>
          <a:p>
            <a:pPr algn="l" rtl="0">
              <a:buNone/>
            </a:pPr>
            <a:endParaRPr lang="en-US" dirty="0"/>
          </a:p>
          <a:p>
            <a:pPr algn="l" rtl="0"/>
            <a:r>
              <a:rPr lang="en-US" dirty="0" smtClean="0"/>
              <a:t>It </a:t>
            </a:r>
            <a:r>
              <a:rPr lang="en-US" dirty="0"/>
              <a:t>should also be avoided in contaminated sites; one silk suture may reduce the number of bacteria required to induce infection in a wound from </a:t>
            </a:r>
            <a:r>
              <a:rPr lang="en-US" dirty="0" smtClean="0"/>
              <a:t>10 6 </a:t>
            </a:r>
            <a:r>
              <a:rPr lang="en-US" dirty="0"/>
              <a:t>to </a:t>
            </a:r>
            <a:r>
              <a:rPr lang="en-US" dirty="0" smtClean="0"/>
              <a:t>10 3.</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70000" lnSpcReduction="20000"/>
          </a:bodyPr>
          <a:lstStyle/>
          <a:p>
            <a:pPr algn="l" rtl="0"/>
            <a:r>
              <a:rPr lang="en-US" b="1" dirty="0"/>
              <a:t>Synthetic </a:t>
            </a:r>
            <a:r>
              <a:rPr lang="en-US" b="1" dirty="0" err="1"/>
              <a:t>nonabsorbable</a:t>
            </a:r>
            <a:r>
              <a:rPr lang="en-US" b="1" dirty="0"/>
              <a:t> materials. </a:t>
            </a:r>
            <a:endParaRPr lang="en-US" dirty="0"/>
          </a:p>
          <a:p>
            <a:pPr algn="l" rtl="0">
              <a:buNone/>
            </a:pPr>
            <a:endParaRPr lang="en-US" dirty="0"/>
          </a:p>
          <a:p>
            <a:pPr algn="l" rtl="0"/>
            <a:r>
              <a:rPr lang="en-US" dirty="0"/>
              <a:t>Synthetic </a:t>
            </a:r>
            <a:r>
              <a:rPr lang="en-US" dirty="0" err="1"/>
              <a:t>nonabsorbable</a:t>
            </a:r>
            <a:r>
              <a:rPr lang="en-US" dirty="0"/>
              <a:t> suture materials </a:t>
            </a:r>
            <a:r>
              <a:rPr lang="en-US" dirty="0" smtClean="0"/>
              <a:t>are </a:t>
            </a:r>
            <a:r>
              <a:rPr lang="en-US" dirty="0"/>
              <a:t>marketed as </a:t>
            </a:r>
          </a:p>
          <a:p>
            <a:pPr algn="l" rtl="0">
              <a:buNone/>
            </a:pPr>
            <a:endParaRPr lang="en-US" dirty="0"/>
          </a:p>
          <a:p>
            <a:pPr lvl="0" algn="l" rtl="0">
              <a:buNone/>
            </a:pPr>
            <a:r>
              <a:rPr lang="en-US" dirty="0" smtClean="0"/>
              <a:t>1. braided </a:t>
            </a:r>
            <a:r>
              <a:rPr lang="en-US" dirty="0"/>
              <a:t>multifilament threads (e.g., polyester or coated </a:t>
            </a:r>
            <a:r>
              <a:rPr lang="en-US" dirty="0" err="1"/>
              <a:t>caprolactam</a:t>
            </a:r>
            <a:r>
              <a:rPr lang="en-US" dirty="0"/>
              <a:t>) or </a:t>
            </a:r>
          </a:p>
          <a:p>
            <a:pPr lvl="0" algn="l" rtl="0">
              <a:buNone/>
            </a:pPr>
            <a:r>
              <a:rPr lang="en-US" dirty="0" smtClean="0"/>
              <a:t>2. monofilament </a:t>
            </a:r>
            <a:r>
              <a:rPr lang="en-US" dirty="0"/>
              <a:t>threads (e.g., polypropylene, </a:t>
            </a:r>
            <a:r>
              <a:rPr lang="en-US" dirty="0" err="1"/>
              <a:t>olyamide</a:t>
            </a:r>
            <a:r>
              <a:rPr lang="en-US" dirty="0"/>
              <a:t>, or </a:t>
            </a:r>
            <a:r>
              <a:rPr lang="en-US" dirty="0" err="1"/>
              <a:t>polybutester</a:t>
            </a:r>
            <a:r>
              <a:rPr lang="en-US" dirty="0"/>
              <a:t>).</a:t>
            </a:r>
          </a:p>
          <a:p>
            <a:pPr algn="l" rtl="0">
              <a:buNone/>
            </a:pPr>
            <a:endParaRPr lang="en-US" dirty="0"/>
          </a:p>
          <a:p>
            <a:pPr algn="l" rtl="0"/>
            <a:r>
              <a:rPr lang="en-US" dirty="0"/>
              <a:t>These sutures are typically strong and induce minimal tissue reaction. </a:t>
            </a:r>
          </a:p>
          <a:p>
            <a:pPr algn="l" rtl="0">
              <a:buNone/>
            </a:pPr>
            <a:endParaRPr lang="en-US" dirty="0"/>
          </a:p>
          <a:p>
            <a:pPr algn="l" rtl="0"/>
            <a:r>
              <a:rPr lang="en-US" dirty="0" err="1"/>
              <a:t>Nonabsorbable</a:t>
            </a:r>
            <a:r>
              <a:rPr lang="en-US" dirty="0"/>
              <a:t> suture materials with an inner core and an outer sheath </a:t>
            </a:r>
            <a:r>
              <a:rPr lang="en-US" dirty="0" smtClean="0"/>
              <a:t>should </a:t>
            </a:r>
            <a:r>
              <a:rPr lang="en-US" dirty="0"/>
              <a:t>not be buried in tissue because they may predispose to infection and </a:t>
            </a:r>
            <a:r>
              <a:rPr lang="en-US" dirty="0" err="1"/>
              <a:t>fistulation</a:t>
            </a:r>
            <a:r>
              <a:rPr lang="en-US" dirty="0"/>
              <a:t>. </a:t>
            </a:r>
          </a:p>
          <a:p>
            <a:pPr algn="l" rtl="0"/>
            <a:endParaRPr lang="en-US" dirty="0" smtClean="0"/>
          </a:p>
          <a:p>
            <a:pPr algn="l" rtl="0"/>
            <a:r>
              <a:rPr lang="en-US" dirty="0" smtClean="0"/>
              <a:t>The </a:t>
            </a:r>
            <a:r>
              <a:rPr lang="en-US" dirty="0"/>
              <a:t>outer sheath frequently is broken, which allows bacteria to reside underneath it.</a:t>
            </a:r>
          </a:p>
          <a:p>
            <a:pPr algn="l" rtl="0">
              <a:buNone/>
            </a:pPr>
            <a:endParaRPr lang="en-US" dirty="0"/>
          </a:p>
          <a:p>
            <a:pPr algn="l" rtl="0"/>
            <a:r>
              <a:rPr lang="en-US" dirty="0" smtClean="0"/>
              <a:t>Cable </a:t>
            </a:r>
            <a:r>
              <a:rPr lang="en-US" dirty="0"/>
              <a:t>ties should </a:t>
            </a:r>
            <a:r>
              <a:rPr lang="en-US" i="1" dirty="0"/>
              <a:t>never </a:t>
            </a:r>
            <a:r>
              <a:rPr lang="en-US" dirty="0"/>
              <a:t>be implanted in the body (e.g., used to </a:t>
            </a:r>
            <a:r>
              <a:rPr lang="en-US" dirty="0" err="1"/>
              <a:t>ligate</a:t>
            </a:r>
            <a:r>
              <a:rPr lang="en-US" dirty="0"/>
              <a:t> ovarian pedicles) because toxic substances are released during their degradation and their use may result in abscess or tumor formation.</a:t>
            </a:r>
          </a:p>
          <a:p>
            <a:pPr algn="l" rtl="0"/>
            <a:endParaRPr lang="ar-IQ"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401080" cy="6286544"/>
          </a:xfrm>
        </p:spPr>
        <p:txBody>
          <a:bodyPr>
            <a:normAutofit fontScale="92500" lnSpcReduction="20000"/>
          </a:bodyPr>
          <a:lstStyle/>
          <a:p>
            <a:pPr algn="l" rtl="0"/>
            <a:r>
              <a:rPr lang="en-US" b="1" dirty="0"/>
              <a:t>Metallic sutures. </a:t>
            </a:r>
            <a:endParaRPr lang="en-US" dirty="0"/>
          </a:p>
          <a:p>
            <a:pPr algn="l" rtl="0">
              <a:buNone/>
            </a:pPr>
            <a:endParaRPr lang="en-US" dirty="0"/>
          </a:p>
          <a:p>
            <a:pPr algn="l" rtl="0"/>
            <a:r>
              <a:rPr lang="en-US" dirty="0"/>
              <a:t>Stainless steel is the metallic suture most commonly used and is available as a monofilament or multifilament twisted wire. </a:t>
            </a:r>
          </a:p>
          <a:p>
            <a:pPr algn="l" rtl="0">
              <a:buNone/>
            </a:pPr>
            <a:endParaRPr lang="en-US" dirty="0"/>
          </a:p>
          <a:p>
            <a:pPr algn="l" rtl="0"/>
            <a:r>
              <a:rPr lang="en-US" dirty="0"/>
              <a:t>Surgical steel is strong </a:t>
            </a:r>
            <a:r>
              <a:rPr lang="en-US" dirty="0" smtClean="0"/>
              <a:t>with </a:t>
            </a:r>
            <a:r>
              <a:rPr lang="en-US" dirty="0"/>
              <a:t>minimal tissue reaction, but knot ends evoke an inflammatory reaction. Stainless steel has a tendency to cut </a:t>
            </a:r>
            <a:r>
              <a:rPr lang="en-US" dirty="0" smtClean="0"/>
              <a:t>tissue.</a:t>
            </a:r>
            <a:endParaRPr lang="en-US" dirty="0"/>
          </a:p>
          <a:p>
            <a:pPr algn="l" rtl="0">
              <a:buNone/>
            </a:pPr>
            <a:endParaRPr lang="en-US" dirty="0"/>
          </a:p>
          <a:p>
            <a:pPr algn="l" rtl="0"/>
            <a:r>
              <a:rPr lang="en-US" dirty="0"/>
              <a:t> It is stable in contaminated wounds and is the standard for judging knot security and tissue reaction to suture materials.</a:t>
            </a:r>
            <a:endParaRPr lang="ar-IQ"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643998" cy="6357982"/>
          </a:xfrm>
        </p:spPr>
        <p:txBody>
          <a:bodyPr>
            <a:normAutofit lnSpcReduction="10000"/>
          </a:bodyPr>
          <a:lstStyle/>
          <a:p>
            <a:pPr algn="l" rtl="0">
              <a:buNone/>
            </a:pPr>
            <a:r>
              <a:rPr lang="en-US" b="1" dirty="0"/>
              <a:t>Surgical Needles</a:t>
            </a:r>
            <a:endParaRPr lang="en-US" dirty="0"/>
          </a:p>
          <a:p>
            <a:pPr algn="l" rtl="0">
              <a:buNone/>
            </a:pPr>
            <a:r>
              <a:rPr lang="en-US" dirty="0"/>
              <a:t> </a:t>
            </a:r>
          </a:p>
          <a:p>
            <a:pPr algn="l" rtl="0">
              <a:buNone/>
            </a:pPr>
            <a:r>
              <a:rPr lang="en-US" dirty="0"/>
              <a:t>A variety of needle shapes and sizes are available; </a:t>
            </a:r>
          </a:p>
          <a:p>
            <a:pPr algn="l" rtl="0">
              <a:buNone/>
            </a:pPr>
            <a:r>
              <a:rPr lang="en-US" dirty="0"/>
              <a:t> </a:t>
            </a:r>
          </a:p>
          <a:p>
            <a:pPr algn="l" rtl="0">
              <a:buNone/>
            </a:pPr>
            <a:r>
              <a:rPr lang="en-US" dirty="0"/>
              <a:t>Selection of a needle depends on </a:t>
            </a:r>
          </a:p>
          <a:p>
            <a:pPr marL="514350" lvl="0" indent="-514350" algn="l" rtl="0">
              <a:buFont typeface="+mj-lt"/>
              <a:buAutoNum type="arabicPeriod"/>
            </a:pPr>
            <a:r>
              <a:rPr lang="en-US" dirty="0"/>
              <a:t>The type of tissue to be sutured (e.g., penetrability, density, elasticity, and thickness), </a:t>
            </a:r>
          </a:p>
          <a:p>
            <a:pPr marL="514350" lvl="0" indent="-514350" algn="l" rtl="0">
              <a:buFont typeface="+mj-lt"/>
              <a:buAutoNum type="arabicPeriod"/>
            </a:pPr>
            <a:r>
              <a:rPr lang="en-US" dirty="0"/>
              <a:t>The topography of the wound (e.g., deep or </a:t>
            </a:r>
            <a:r>
              <a:rPr lang="en-US" dirty="0" smtClean="0"/>
              <a:t>narrow)</a:t>
            </a:r>
            <a:endParaRPr lang="en-US" dirty="0"/>
          </a:p>
          <a:p>
            <a:pPr marL="514350" lvl="0" indent="-514350" algn="l" rtl="0">
              <a:buFont typeface="+mj-lt"/>
              <a:buAutoNum type="arabicPeriod"/>
            </a:pPr>
            <a:r>
              <a:rPr lang="en-US" dirty="0"/>
              <a:t>The characteristics of the needle (i.e., type of eye, length, and diameter).</a:t>
            </a:r>
          </a:p>
          <a:p>
            <a:pPr algn="l" rtl="0">
              <a:buNone/>
            </a:pPr>
            <a:r>
              <a:rPr lang="en-US" dirty="0"/>
              <a:t> </a:t>
            </a:r>
          </a:p>
          <a:p>
            <a:pPr algn="l" rtl="0"/>
            <a:endParaRPr lang="ar-IQ"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dell\Desktop\عملي رابع\B9780323077620000080_f008-002-9780323077620.jpg"/>
          <p:cNvPicPr>
            <a:picLocks noChangeAspect="1" noChangeArrowheads="1"/>
          </p:cNvPicPr>
          <p:nvPr/>
        </p:nvPicPr>
        <p:blipFill>
          <a:blip r:embed="rId2"/>
          <a:srcRect r="65380" b="67736"/>
          <a:stretch>
            <a:fillRect/>
          </a:stretch>
        </p:blipFill>
        <p:spPr bwMode="auto">
          <a:xfrm>
            <a:off x="5857884" y="3714752"/>
            <a:ext cx="2657420" cy="2953104"/>
          </a:xfrm>
          <a:prstGeom prst="rect">
            <a:avLst/>
          </a:prstGeom>
          <a:noFill/>
        </p:spPr>
      </p:pic>
      <p:sp>
        <p:nvSpPr>
          <p:cNvPr id="6" name="عنصر نائب للمحتوى 2"/>
          <p:cNvSpPr txBox="1">
            <a:spLocks/>
          </p:cNvSpPr>
          <p:nvPr/>
        </p:nvSpPr>
        <p:spPr>
          <a:xfrm>
            <a:off x="0" y="0"/>
            <a:ext cx="8715436" cy="4500570"/>
          </a:xfrm>
          <a:prstGeom prst="rect">
            <a:avLst/>
          </a:prstGeom>
        </p:spPr>
        <p:txBody>
          <a:bodyPr vert="horz" lIns="91440" tIns="45720" rIns="91440" bIns="45720" rtlCol="1">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sharpest needles have a long, thin, tapered point with smooth cutting edges.</a:t>
            </a:r>
          </a:p>
          <a:p>
            <a:pPr marL="342900" lvl="0" indent="-342900" algn="l" rtl="0">
              <a:spcBef>
                <a:spcPct val="20000"/>
              </a:spcBef>
              <a:defRPr/>
            </a:pPr>
            <a:r>
              <a:rPr lang="ar-IQ" sz="3200" dirty="0" smtClean="0"/>
              <a:t>تحتوي الإبر الحادة على نهاية طويلة رفيعة مدببة مع حواف قطع ناعمة.</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Most surgical needles are made from stainless steel wire because it is strong, corrosion free, and does not harbor bacteria.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three basic components of a needle are the attachment end (i.e., swaged or eyed end), the body, and the point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dell\Desktop\عملي رابع\B9780323077620000080_f008-002-9780323077620.jpg"/>
          <p:cNvPicPr>
            <a:picLocks noChangeAspect="1" noChangeArrowheads="1"/>
          </p:cNvPicPr>
          <p:nvPr/>
        </p:nvPicPr>
        <p:blipFill>
          <a:blip r:embed="rId2"/>
          <a:srcRect l="32697" t="1630" r="32697" b="70960"/>
          <a:stretch>
            <a:fillRect/>
          </a:stretch>
        </p:blipFill>
        <p:spPr bwMode="auto">
          <a:xfrm>
            <a:off x="6000759" y="4143380"/>
            <a:ext cx="2874329" cy="2714644"/>
          </a:xfrm>
          <a:prstGeom prst="rect">
            <a:avLst/>
          </a:prstGeom>
          <a:noFill/>
        </p:spPr>
      </p:pic>
      <p:sp>
        <p:nvSpPr>
          <p:cNvPr id="5" name="عنصر نائب للمحتوى 2"/>
          <p:cNvSpPr txBox="1">
            <a:spLocks/>
          </p:cNvSpPr>
          <p:nvPr/>
        </p:nvSpPr>
        <p:spPr>
          <a:xfrm>
            <a:off x="100042" y="-24"/>
            <a:ext cx="9043958" cy="4214842"/>
          </a:xfrm>
          <a:prstGeom prst="rect">
            <a:avLst/>
          </a:prstGeom>
        </p:spPr>
        <p:txBody>
          <a:bodyPr vert="horz" lIns="91440" tIns="45720" rIns="91440" bIns="45720" rtlCol="1">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Eyed needles must be threaded, and because a double strand of suture is pulled through the tissue, a larger hole is created than when swaged suture material is used.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Eyed needles may be </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closed (i.e., round, oblong, or square) or </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French (i.e., with a slit from the inside of the eye to the end of the needle for ease of threading)</a:t>
            </a:r>
          </a:p>
        </p:txBody>
      </p:sp>
      <p:pic>
        <p:nvPicPr>
          <p:cNvPr id="5123" name="Picture 3" descr="Basic open general surgical techniques (Module 1) - Basic Practical Skills  in Obstetrics and Gynaecology"/>
          <p:cNvPicPr>
            <a:picLocks noChangeAspect="1" noChangeArrowheads="1"/>
          </p:cNvPicPr>
          <p:nvPr/>
        </p:nvPicPr>
        <p:blipFill>
          <a:blip r:embed="rId3"/>
          <a:srcRect l="22926" b="11363"/>
          <a:stretch>
            <a:fillRect/>
          </a:stretch>
        </p:blipFill>
        <p:spPr bwMode="auto">
          <a:xfrm>
            <a:off x="3643306" y="4350205"/>
            <a:ext cx="2214578" cy="244672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4857760"/>
            <a:ext cx="9144000" cy="1714512"/>
          </a:xfrm>
        </p:spPr>
        <p:txBody>
          <a:bodyPr>
            <a:normAutofit fontScale="77500" lnSpcReduction="20000"/>
          </a:bodyPr>
          <a:lstStyle/>
          <a:p>
            <a:pPr algn="just" rtl="0">
              <a:buNone/>
            </a:pPr>
            <a:r>
              <a:rPr lang="en-US" dirty="0"/>
              <a:t>The use of eyed needles in veterinary practice has decreased substantially in recent years. With swaged sutures, the needle and suture form a continuous unit, which minimizes tissue trauma and increases ease of use.</a:t>
            </a:r>
          </a:p>
          <a:p>
            <a:pPr marL="514350" indent="-514350" algn="l" rtl="0">
              <a:buNone/>
            </a:pPr>
            <a:r>
              <a:rPr lang="en-US" dirty="0"/>
              <a:t> </a:t>
            </a:r>
          </a:p>
        </p:txBody>
      </p:sp>
      <p:pic>
        <p:nvPicPr>
          <p:cNvPr id="4100" name="Picture 4" descr="Suture Needles | Veterinary Surgery"/>
          <p:cNvPicPr>
            <a:picLocks noChangeAspect="1" noChangeArrowheads="1"/>
          </p:cNvPicPr>
          <p:nvPr/>
        </p:nvPicPr>
        <p:blipFill>
          <a:blip r:embed="rId2"/>
          <a:srcRect b="9126"/>
          <a:stretch>
            <a:fillRect/>
          </a:stretch>
        </p:blipFill>
        <p:spPr bwMode="auto">
          <a:xfrm>
            <a:off x="928661" y="285728"/>
            <a:ext cx="7671931" cy="442915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714620"/>
            <a:ext cx="9144000" cy="4143380"/>
          </a:xfrm>
        </p:spPr>
        <p:txBody>
          <a:bodyPr>
            <a:normAutofit fontScale="85000" lnSpcReduction="20000"/>
          </a:bodyPr>
          <a:lstStyle/>
          <a:p>
            <a:pPr marL="514350" indent="-514350" algn="l" rtl="0">
              <a:buNone/>
            </a:pPr>
            <a:r>
              <a:rPr lang="en-US" dirty="0" smtClean="0"/>
              <a:t>The needle body comes in a variety of shapes</a:t>
            </a:r>
          </a:p>
          <a:p>
            <a:pPr marL="514350" indent="-514350" algn="l" rtl="0">
              <a:buNone/>
            </a:pPr>
            <a:r>
              <a:rPr lang="en-US" dirty="0" smtClean="0"/>
              <a:t> the tissue type and depth and the size of the wound determine the appropriate needle shape.</a:t>
            </a:r>
          </a:p>
          <a:p>
            <a:pPr marL="514350" indent="-514350" algn="l" rtl="0">
              <a:buNone/>
            </a:pPr>
            <a:r>
              <a:rPr lang="en-US" dirty="0" smtClean="0"/>
              <a:t> </a:t>
            </a:r>
          </a:p>
          <a:p>
            <a:pPr marL="514350" lvl="0" indent="-514350" algn="l" rtl="0">
              <a:buNone/>
            </a:pPr>
            <a:r>
              <a:rPr lang="en-US" dirty="0" smtClean="0"/>
              <a:t>1. Straight (Keith) needles generally are used in accessible places where the needle can be manipulated directly with the fingers (e.g., placement of purse-string sutures in the anus).</a:t>
            </a:r>
          </a:p>
          <a:p>
            <a:pPr marL="514350" indent="-514350" algn="l" rtl="0">
              <a:buFont typeface="+mj-lt"/>
              <a:buAutoNum type="arabicPeriod"/>
            </a:pPr>
            <a:endParaRPr lang="en-US" dirty="0" smtClean="0"/>
          </a:p>
          <a:p>
            <a:pPr marL="514350" lvl="0" indent="-514350" algn="l" rtl="0">
              <a:buNone/>
            </a:pPr>
            <a:r>
              <a:rPr lang="en-US" dirty="0" smtClean="0"/>
              <a:t>2. Curved needles are manipulated with needle holders. The depth and diameter of a wound are important when selecting the most appropriate curved needle.</a:t>
            </a:r>
          </a:p>
          <a:p>
            <a:endParaRPr lang="ar-IQ" dirty="0"/>
          </a:p>
        </p:txBody>
      </p:sp>
      <p:pic>
        <p:nvPicPr>
          <p:cNvPr id="1026" name="Picture 2" descr="Keith Straight Bodied Needle 6&quot; - Jorgensen LabsJorgensen Labs"/>
          <p:cNvPicPr>
            <a:picLocks noChangeAspect="1" noChangeArrowheads="1"/>
          </p:cNvPicPr>
          <p:nvPr/>
        </p:nvPicPr>
        <p:blipFill>
          <a:blip r:embed="rId2"/>
          <a:srcRect/>
          <a:stretch>
            <a:fillRect/>
          </a:stretch>
        </p:blipFill>
        <p:spPr bwMode="auto">
          <a:xfrm>
            <a:off x="2785190" y="500042"/>
            <a:ext cx="6144667" cy="2143140"/>
          </a:xfrm>
          <a:prstGeom prst="rect">
            <a:avLst/>
          </a:prstGeom>
          <a:noFill/>
        </p:spPr>
      </p:pic>
      <p:pic>
        <p:nvPicPr>
          <p:cNvPr id="1028" name="Picture 4" descr="Blunt Tip Surgical Suture Needle at Rs 26/dozen | Surgical Suture Needle,  टांके लगाने की सुई, सुचर नीडल - Sai Sabari Surgicial, Coimbatore | ID:  15275246091"/>
          <p:cNvPicPr>
            <a:picLocks noChangeAspect="1" noChangeArrowheads="1"/>
          </p:cNvPicPr>
          <p:nvPr/>
        </p:nvPicPr>
        <p:blipFill>
          <a:blip r:embed="rId3"/>
          <a:srcRect/>
          <a:stretch>
            <a:fillRect/>
          </a:stretch>
        </p:blipFill>
        <p:spPr bwMode="auto">
          <a:xfrm>
            <a:off x="357158" y="190494"/>
            <a:ext cx="2381250" cy="238125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4714908"/>
          </a:xfrm>
        </p:spPr>
        <p:txBody>
          <a:bodyPr>
            <a:normAutofit fontScale="77500" lnSpcReduction="20000"/>
          </a:bodyPr>
          <a:lstStyle/>
          <a:p>
            <a:pPr algn="l" rtl="0"/>
            <a:r>
              <a:rPr lang="en-US" dirty="0"/>
              <a:t>One-fourth ( 1/4) circle needles are primarily used in ophthalmic procedures. </a:t>
            </a:r>
            <a:endParaRPr lang="en-US" dirty="0" smtClean="0"/>
          </a:p>
          <a:p>
            <a:pPr algn="l" rtl="0">
              <a:buNone/>
            </a:pPr>
            <a:endParaRPr lang="en-US" dirty="0"/>
          </a:p>
          <a:p>
            <a:pPr algn="l" rtl="0"/>
            <a:r>
              <a:rPr lang="en-US" dirty="0"/>
              <a:t>Three-eighths ( 3/8) and one-half ( 1/2 ) circle needles are the most commonly used surgical needles in veterinary medicine. </a:t>
            </a:r>
          </a:p>
          <a:p>
            <a:pPr algn="l" rtl="0">
              <a:buNone/>
            </a:pPr>
            <a:endParaRPr lang="en-US" dirty="0"/>
          </a:p>
          <a:p>
            <a:pPr algn="l" rtl="0"/>
            <a:r>
              <a:rPr lang="en-US" dirty="0"/>
              <a:t>Three-eighths circle needles are more easily manipulated than one-half circle needles because they require less </a:t>
            </a:r>
            <a:r>
              <a:rPr lang="en-US" dirty="0" err="1"/>
              <a:t>pronation</a:t>
            </a:r>
            <a:r>
              <a:rPr lang="en-US" dirty="0"/>
              <a:t> and </a:t>
            </a:r>
            <a:r>
              <a:rPr lang="en-US" dirty="0" err="1"/>
              <a:t>supination</a:t>
            </a:r>
            <a:r>
              <a:rPr lang="en-US" dirty="0"/>
              <a:t> of the wrist.</a:t>
            </a:r>
          </a:p>
          <a:p>
            <a:pPr algn="l" rtl="0">
              <a:buNone/>
            </a:pPr>
            <a:endParaRPr lang="en-US" dirty="0"/>
          </a:p>
          <a:p>
            <a:pPr algn="l" rtl="0"/>
            <a:r>
              <a:rPr lang="en-US" dirty="0"/>
              <a:t>A one-half circle or five-eighths ( 5/8 ) circle needle, despite requiring more </a:t>
            </a:r>
            <a:r>
              <a:rPr lang="en-US" dirty="0" err="1"/>
              <a:t>pronation</a:t>
            </a:r>
            <a:r>
              <a:rPr lang="en-US" dirty="0"/>
              <a:t> and </a:t>
            </a:r>
            <a:r>
              <a:rPr lang="en-US" dirty="0" err="1"/>
              <a:t>supination</a:t>
            </a:r>
            <a:r>
              <a:rPr lang="en-US" dirty="0"/>
              <a:t> of the wrist, is easier to use in confined locations.</a:t>
            </a:r>
          </a:p>
          <a:p>
            <a:pPr algn="l"/>
            <a:endParaRPr lang="ar-IQ" dirty="0"/>
          </a:p>
        </p:txBody>
      </p:sp>
      <p:pic>
        <p:nvPicPr>
          <p:cNvPr id="3073" name="Picture 1" descr="C:\Users\dell\Desktop\عملي رابع\B9780323077620000080_f008-002-9780323077620.jpg"/>
          <p:cNvPicPr>
            <a:picLocks noChangeAspect="1" noChangeArrowheads="1"/>
          </p:cNvPicPr>
          <p:nvPr/>
        </p:nvPicPr>
        <p:blipFill>
          <a:blip r:embed="rId2"/>
          <a:srcRect l="73196" t="9380" b="72829"/>
          <a:stretch>
            <a:fillRect/>
          </a:stretch>
        </p:blipFill>
        <p:spPr bwMode="auto">
          <a:xfrm>
            <a:off x="5741062" y="4500571"/>
            <a:ext cx="2903411" cy="229785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72074"/>
            <a:ext cx="8229600" cy="1857388"/>
          </a:xfrm>
        </p:spPr>
        <p:txBody>
          <a:bodyPr>
            <a:normAutofit fontScale="92500" lnSpcReduction="10000"/>
          </a:bodyPr>
          <a:lstStyle/>
          <a:p>
            <a:pPr algn="l" rtl="0"/>
            <a:r>
              <a:rPr lang="en-US" dirty="0" smtClean="0"/>
              <a:t>The needle point (i.e., cutting, taper, reverse cutting, or side cutting) affects the sharpness of a needle and the type of tissue in which the needle can be used.</a:t>
            </a:r>
            <a:endParaRPr lang="ar-IQ" dirty="0"/>
          </a:p>
        </p:txBody>
      </p:sp>
      <p:pic>
        <p:nvPicPr>
          <p:cNvPr id="57346" name="Picture 2" descr="C:\Users\dell\Desktop\عملي رابع\B9780323077620000080_f008-002-9780323077620.jpg"/>
          <p:cNvPicPr>
            <a:picLocks noChangeAspect="1" noChangeArrowheads="1"/>
          </p:cNvPicPr>
          <p:nvPr/>
        </p:nvPicPr>
        <p:blipFill>
          <a:blip r:embed="rId2"/>
          <a:srcRect t="33690"/>
          <a:stretch>
            <a:fillRect/>
          </a:stretch>
        </p:blipFill>
        <p:spPr bwMode="auto">
          <a:xfrm>
            <a:off x="1067321" y="124782"/>
            <a:ext cx="6257120" cy="494729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85000" lnSpcReduction="10000"/>
          </a:bodyPr>
          <a:lstStyle/>
          <a:p>
            <a:pPr algn="l" rtl="0">
              <a:buNone/>
            </a:pPr>
            <a:r>
              <a:rPr lang="en-US" i="1" dirty="0"/>
              <a:t>The ideal suture is </a:t>
            </a:r>
          </a:p>
          <a:p>
            <a:pPr lvl="0" algn="l" rtl="0"/>
            <a:r>
              <a:rPr lang="en-US" i="1" dirty="0" smtClean="0"/>
              <a:t>Easy </a:t>
            </a:r>
            <a:r>
              <a:rPr lang="en-US" i="1" dirty="0"/>
              <a:t>to handle, </a:t>
            </a:r>
          </a:p>
          <a:p>
            <a:pPr lvl="0" algn="l" rtl="0"/>
            <a:r>
              <a:rPr lang="en-US" i="1" dirty="0" smtClean="0"/>
              <a:t>Reacts </a:t>
            </a:r>
            <a:r>
              <a:rPr lang="en-US" i="1" dirty="0"/>
              <a:t>minimally in tissue</a:t>
            </a:r>
            <a:r>
              <a:rPr lang="en-US" i="1" dirty="0" smtClean="0"/>
              <a:t>,</a:t>
            </a:r>
            <a:r>
              <a:rPr lang="ar-IQ" i="1" dirty="0" smtClean="0"/>
              <a:t> </a:t>
            </a:r>
            <a:endParaRPr lang="en-US" i="1" dirty="0"/>
          </a:p>
          <a:p>
            <a:pPr lvl="0" algn="l" rtl="0"/>
            <a:r>
              <a:rPr lang="en-US" i="1" dirty="0"/>
              <a:t>I</a:t>
            </a:r>
            <a:r>
              <a:rPr lang="en-US" i="1" dirty="0" smtClean="0"/>
              <a:t>nhibits </a:t>
            </a:r>
            <a:r>
              <a:rPr lang="en-US" i="1" dirty="0"/>
              <a:t>bacterial growth, </a:t>
            </a:r>
          </a:p>
          <a:p>
            <a:pPr lvl="0" algn="l" rtl="0"/>
            <a:r>
              <a:rPr lang="en-US" i="1" dirty="0"/>
              <a:t>H</a:t>
            </a:r>
            <a:r>
              <a:rPr lang="en-US" i="1" dirty="0" smtClean="0"/>
              <a:t>olds </a:t>
            </a:r>
            <a:r>
              <a:rPr lang="en-US" i="1" dirty="0"/>
              <a:t>securely when knotted</a:t>
            </a:r>
            <a:r>
              <a:rPr lang="en-US" i="1" dirty="0" smtClean="0"/>
              <a:t>, </a:t>
            </a:r>
            <a:endParaRPr lang="en-US" i="1" dirty="0"/>
          </a:p>
          <a:p>
            <a:pPr lvl="0" algn="l" rtl="0"/>
            <a:r>
              <a:rPr lang="en-US" i="1" dirty="0"/>
              <a:t>R</a:t>
            </a:r>
            <a:r>
              <a:rPr lang="en-US" i="1" dirty="0" smtClean="0"/>
              <a:t>esists </a:t>
            </a:r>
            <a:r>
              <a:rPr lang="en-US" i="1" dirty="0"/>
              <a:t>shrinking in tissue, </a:t>
            </a:r>
          </a:p>
          <a:p>
            <a:pPr lvl="0" algn="l" rtl="0"/>
            <a:r>
              <a:rPr lang="en-US" i="1" dirty="0"/>
              <a:t>A</a:t>
            </a:r>
            <a:r>
              <a:rPr lang="en-US" i="1" dirty="0" smtClean="0"/>
              <a:t>bsorbs </a:t>
            </a:r>
            <a:r>
              <a:rPr lang="en-US" i="1" dirty="0"/>
              <a:t>with minimal reaction after the tissue has healed, </a:t>
            </a:r>
          </a:p>
          <a:p>
            <a:pPr algn="l" rtl="0"/>
            <a:r>
              <a:rPr lang="en-US" i="1" dirty="0" smtClean="0"/>
              <a:t>Is </a:t>
            </a:r>
            <a:r>
              <a:rPr lang="en-US" i="1" dirty="0" err="1"/>
              <a:t>noncapillary</a:t>
            </a:r>
            <a:r>
              <a:rPr lang="en-US" i="1" dirty="0"/>
              <a:t>, </a:t>
            </a:r>
            <a:r>
              <a:rPr lang="en-US" i="1" dirty="0" err="1"/>
              <a:t>nonallergenic</a:t>
            </a:r>
            <a:r>
              <a:rPr lang="en-US" i="1" dirty="0"/>
              <a:t>, </a:t>
            </a:r>
            <a:r>
              <a:rPr lang="en-US" i="1" dirty="0" err="1"/>
              <a:t>noncarcinogenic</a:t>
            </a:r>
            <a:r>
              <a:rPr lang="en-US" i="1" dirty="0"/>
              <a:t>, and </a:t>
            </a:r>
            <a:r>
              <a:rPr lang="en-US" i="1" dirty="0" err="1" smtClean="0"/>
              <a:t>nonferromagnetic</a:t>
            </a:r>
            <a:r>
              <a:rPr lang="en-US" i="1" dirty="0" smtClean="0"/>
              <a:t> </a:t>
            </a:r>
            <a:endParaRPr lang="en-US" i="1" dirty="0"/>
          </a:p>
          <a:p>
            <a:pPr algn="l" rtl="0">
              <a:buNone/>
            </a:pPr>
            <a:endParaRPr lang="en-US" dirty="0" smtClean="0"/>
          </a:p>
          <a:p>
            <a:pPr algn="l" rtl="0">
              <a:buNone/>
            </a:pPr>
            <a:r>
              <a:rPr lang="en-US" i="1" dirty="0" smtClean="0"/>
              <a:t>but </a:t>
            </a:r>
            <a:r>
              <a:rPr lang="en-US" i="1" dirty="0"/>
              <a:t>such a material does not exist. </a:t>
            </a:r>
            <a:r>
              <a:rPr lang="en-US" dirty="0"/>
              <a:t>Therefore, surgeons must choose a suture that most closely approximates the ideal for a given procedure and tissue to be sutured. A wide variety of suture and needle combinations are available.</a:t>
            </a:r>
            <a:endParaRPr lang="ar-IQ"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429000"/>
            <a:ext cx="8229600" cy="3429000"/>
          </a:xfrm>
        </p:spPr>
        <p:txBody>
          <a:bodyPr>
            <a:normAutofit lnSpcReduction="10000"/>
          </a:bodyPr>
          <a:lstStyle/>
          <a:p>
            <a:pPr lvl="0" algn="l" rtl="0"/>
            <a:r>
              <a:rPr lang="en-US" b="1" dirty="0" smtClean="0"/>
              <a:t>Cutting needles</a:t>
            </a:r>
            <a:r>
              <a:rPr lang="en-US" dirty="0" smtClean="0"/>
              <a:t> generally have two or three opposing cutting edges and are designed for use in tissues that are difficult to penetrate, such as skin. </a:t>
            </a:r>
          </a:p>
          <a:p>
            <a:pPr lvl="0" algn="l" rtl="0"/>
            <a:r>
              <a:rPr lang="en-US" dirty="0" smtClean="0"/>
              <a:t>With </a:t>
            </a:r>
            <a:r>
              <a:rPr lang="en-US" b="1" dirty="0" smtClean="0"/>
              <a:t>conventional </a:t>
            </a:r>
            <a:r>
              <a:rPr lang="en-US" b="1" i="1" dirty="0" smtClean="0"/>
              <a:t>cutting needles</a:t>
            </a:r>
            <a:r>
              <a:rPr lang="en-US" dirty="0" smtClean="0"/>
              <a:t>, the third cutting edge is on the inside (i.e., concave) curvature of the needle. </a:t>
            </a:r>
          </a:p>
          <a:p>
            <a:pPr algn="l" rtl="0"/>
            <a:endParaRPr lang="en-US" dirty="0" smtClean="0"/>
          </a:p>
        </p:txBody>
      </p:sp>
      <p:pic>
        <p:nvPicPr>
          <p:cNvPr id="58370" name="Picture 2" descr="Cutting Needle"/>
          <p:cNvPicPr>
            <a:picLocks noChangeAspect="1" noChangeArrowheads="1"/>
          </p:cNvPicPr>
          <p:nvPr/>
        </p:nvPicPr>
        <p:blipFill>
          <a:blip r:embed="rId2"/>
          <a:srcRect b="17627"/>
          <a:stretch>
            <a:fillRect/>
          </a:stretch>
        </p:blipFill>
        <p:spPr bwMode="auto">
          <a:xfrm>
            <a:off x="1928794" y="0"/>
            <a:ext cx="5572164" cy="321471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 y="4446613"/>
            <a:ext cx="9144000" cy="2125659"/>
          </a:xfrm>
        </p:spPr>
        <p:txBody>
          <a:bodyPr>
            <a:normAutofit fontScale="92500"/>
          </a:bodyPr>
          <a:lstStyle/>
          <a:p>
            <a:pPr lvl="0" algn="l" rtl="0">
              <a:buNone/>
            </a:pPr>
            <a:r>
              <a:rPr lang="en-US" b="1" i="1" dirty="0" smtClean="0"/>
              <a:t>Reverse cutting </a:t>
            </a:r>
            <a:r>
              <a:rPr lang="en-US" b="1" dirty="0" smtClean="0"/>
              <a:t>needles </a:t>
            </a:r>
            <a:r>
              <a:rPr lang="en-US" dirty="0" smtClean="0"/>
              <a:t>have a third cutting edge on the outer (i.e., convex) curvature of the needle; this makes them stronger than similarly sized conventional cutting needles and reduces the amount of tissue cut out.</a:t>
            </a:r>
          </a:p>
          <a:p>
            <a:endParaRPr lang="ar-IQ" dirty="0"/>
          </a:p>
        </p:txBody>
      </p:sp>
      <p:pic>
        <p:nvPicPr>
          <p:cNvPr id="59394" name="Picture 2" descr="Instrumen Bedah 101 (Blade, Benang, Jarum) - docnesia.com"/>
          <p:cNvPicPr>
            <a:picLocks noChangeAspect="1" noChangeArrowheads="1"/>
          </p:cNvPicPr>
          <p:nvPr/>
        </p:nvPicPr>
        <p:blipFill>
          <a:blip r:embed="rId2"/>
          <a:srcRect/>
          <a:stretch>
            <a:fillRect/>
          </a:stretch>
        </p:blipFill>
        <p:spPr bwMode="auto">
          <a:xfrm>
            <a:off x="1571604" y="500042"/>
            <a:ext cx="6048375" cy="340042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4732365"/>
            <a:ext cx="9144000" cy="2125659"/>
          </a:xfrm>
        </p:spPr>
        <p:txBody>
          <a:bodyPr/>
          <a:lstStyle/>
          <a:p>
            <a:pPr lvl="0" algn="l" rtl="0"/>
            <a:r>
              <a:rPr lang="en-US" b="1" i="1" dirty="0" smtClean="0"/>
              <a:t>Side cutting needles </a:t>
            </a:r>
            <a:r>
              <a:rPr lang="en-US" dirty="0" smtClean="0"/>
              <a:t>(i.e., spatula needles) are flat on the top and bottom and are generally used for ophthalmic procedures.</a:t>
            </a:r>
          </a:p>
        </p:txBody>
      </p:sp>
      <p:pic>
        <p:nvPicPr>
          <p:cNvPr id="60418" name="Picture 2" descr="Spatula Suture Needle, Surgical Suture Needle, टांके लगाने की सुई, सुचर  नीडल in Peenya, Bengaluru , Micro Sharp Needles Private Limited | ID:  2045423273"/>
          <p:cNvPicPr>
            <a:picLocks noChangeAspect="1" noChangeArrowheads="1"/>
          </p:cNvPicPr>
          <p:nvPr/>
        </p:nvPicPr>
        <p:blipFill>
          <a:blip r:embed="rId2"/>
          <a:srcRect/>
          <a:stretch>
            <a:fillRect/>
          </a:stretch>
        </p:blipFill>
        <p:spPr bwMode="auto">
          <a:xfrm>
            <a:off x="571472" y="285728"/>
            <a:ext cx="1928826" cy="1928826"/>
          </a:xfrm>
          <a:prstGeom prst="rect">
            <a:avLst/>
          </a:prstGeom>
          <a:noFill/>
        </p:spPr>
      </p:pic>
      <p:pic>
        <p:nvPicPr>
          <p:cNvPr id="60419" name="Picture 3" descr="C:\Users\dell\Desktop\عملي رابع\B9780323077620000080_f008-002-9780323077620.jpg"/>
          <p:cNvPicPr>
            <a:picLocks noChangeAspect="1" noChangeArrowheads="1"/>
          </p:cNvPicPr>
          <p:nvPr/>
        </p:nvPicPr>
        <p:blipFill>
          <a:blip r:embed="rId3"/>
          <a:srcRect l="34620" t="67736" r="36542" b="9691"/>
          <a:stretch>
            <a:fillRect/>
          </a:stretch>
        </p:blipFill>
        <p:spPr bwMode="auto">
          <a:xfrm>
            <a:off x="3714744" y="357165"/>
            <a:ext cx="3929090" cy="3667151"/>
          </a:xfrm>
          <a:prstGeom prst="rect">
            <a:avLst/>
          </a:prstGeom>
          <a:noFill/>
        </p:spPr>
      </p:pic>
      <p:pic>
        <p:nvPicPr>
          <p:cNvPr id="60420" name="Picture 4" descr="C:\Users\dell\Desktop\عملي رابع\surgical-needles-basics-21-638.jpg"/>
          <p:cNvPicPr>
            <a:picLocks noChangeAspect="1" noChangeArrowheads="1"/>
          </p:cNvPicPr>
          <p:nvPr/>
        </p:nvPicPr>
        <p:blipFill>
          <a:blip r:embed="rId4"/>
          <a:srcRect l="66458" t="53132" b="9290"/>
          <a:stretch>
            <a:fillRect/>
          </a:stretch>
        </p:blipFill>
        <p:spPr bwMode="auto">
          <a:xfrm>
            <a:off x="428628" y="2025611"/>
            <a:ext cx="3214678" cy="270396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4214818"/>
            <a:ext cx="8472518" cy="1911345"/>
          </a:xfrm>
        </p:spPr>
        <p:txBody>
          <a:bodyPr>
            <a:normAutofit fontScale="85000" lnSpcReduction="10000"/>
          </a:bodyPr>
          <a:lstStyle/>
          <a:p>
            <a:pPr lvl="0" algn="l" rtl="0"/>
            <a:r>
              <a:rPr lang="en-US" b="1" i="1" dirty="0" smtClean="0"/>
              <a:t>Taper needles </a:t>
            </a:r>
            <a:r>
              <a:rPr lang="en-US" dirty="0" smtClean="0"/>
              <a:t>(i.e., round needles) have a sharp tip that pierces and spreads tissues without cutting them. They generally are used in easily penetrated tissues, such as the intestine, subcutaneous tissue, or fascia.</a:t>
            </a:r>
          </a:p>
        </p:txBody>
      </p:sp>
      <p:pic>
        <p:nvPicPr>
          <p:cNvPr id="61442" name="Picture 2" descr="Common needles used in ophthalmology"/>
          <p:cNvPicPr>
            <a:picLocks noChangeAspect="1" noChangeArrowheads="1"/>
          </p:cNvPicPr>
          <p:nvPr/>
        </p:nvPicPr>
        <p:blipFill>
          <a:blip r:embed="rId2"/>
          <a:srcRect/>
          <a:stretch>
            <a:fillRect/>
          </a:stretch>
        </p:blipFill>
        <p:spPr bwMode="auto">
          <a:xfrm>
            <a:off x="714348" y="571480"/>
            <a:ext cx="3857625" cy="2867025"/>
          </a:xfrm>
          <a:prstGeom prst="rect">
            <a:avLst/>
          </a:prstGeom>
          <a:noFill/>
        </p:spPr>
      </p:pic>
      <p:pic>
        <p:nvPicPr>
          <p:cNvPr id="61443" name="Picture 3" descr="C:\Users\dell\Desktop\عملي رابع\B9780323077620000080_f008-002-9780323077620.jpg"/>
          <p:cNvPicPr>
            <a:picLocks noChangeAspect="1" noChangeArrowheads="1"/>
          </p:cNvPicPr>
          <p:nvPr/>
        </p:nvPicPr>
        <p:blipFill>
          <a:blip r:embed="rId3"/>
          <a:srcRect l="14" t="33877" r="67303" b="33876"/>
          <a:stretch>
            <a:fillRect/>
          </a:stretch>
        </p:blipFill>
        <p:spPr bwMode="auto">
          <a:xfrm>
            <a:off x="4643438" y="214290"/>
            <a:ext cx="3214710" cy="3782012"/>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4017985"/>
            <a:ext cx="9144000" cy="2554287"/>
          </a:xfrm>
        </p:spPr>
        <p:txBody>
          <a:bodyPr>
            <a:normAutofit/>
          </a:bodyPr>
          <a:lstStyle/>
          <a:p>
            <a:pPr lvl="0" algn="l" rtl="0"/>
            <a:r>
              <a:rPr lang="en-US" b="1" i="1" dirty="0" smtClean="0"/>
              <a:t>Taper-cut needles</a:t>
            </a:r>
            <a:r>
              <a:rPr lang="en-US" b="1" dirty="0" smtClean="0"/>
              <a:t>, </a:t>
            </a:r>
            <a:r>
              <a:rPr lang="en-US" dirty="0" smtClean="0"/>
              <a:t>which are a combination of a reverse cutting edge</a:t>
            </a:r>
            <a:r>
              <a:rPr lang="en-US" i="1" dirty="0" smtClean="0"/>
              <a:t> </a:t>
            </a:r>
            <a:r>
              <a:rPr lang="en-US" dirty="0" smtClean="0"/>
              <a:t>tip and a taper point body, generally are used for suturing</a:t>
            </a:r>
            <a:r>
              <a:rPr lang="en-US" i="1" dirty="0" smtClean="0"/>
              <a:t> </a:t>
            </a:r>
            <a:r>
              <a:rPr lang="en-US" dirty="0" smtClean="0"/>
              <a:t>dense, tough fibrous tissue, such as a tendon, and for some</a:t>
            </a:r>
            <a:r>
              <a:rPr lang="en-US" i="1" dirty="0" smtClean="0"/>
              <a:t> </a:t>
            </a:r>
            <a:r>
              <a:rPr lang="en-US" dirty="0" smtClean="0"/>
              <a:t>cardiovascular procedures, such as vascular grafts.</a:t>
            </a:r>
          </a:p>
        </p:txBody>
      </p:sp>
      <p:pic>
        <p:nvPicPr>
          <p:cNvPr id="62466" name="Picture 2" descr="C:\Users\dell\Desktop\عملي رابع\B9780323077620000080_f008-002-9780323077620.jpg"/>
          <p:cNvPicPr>
            <a:picLocks noChangeAspect="1" noChangeArrowheads="1"/>
          </p:cNvPicPr>
          <p:nvPr/>
        </p:nvPicPr>
        <p:blipFill>
          <a:blip r:embed="rId2"/>
          <a:srcRect l="32683" t="33859" r="34633" b="35507"/>
          <a:stretch>
            <a:fillRect/>
          </a:stretch>
        </p:blipFill>
        <p:spPr bwMode="auto">
          <a:xfrm>
            <a:off x="5286380" y="0"/>
            <a:ext cx="3481663" cy="3891269"/>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4875241"/>
            <a:ext cx="9144000" cy="1982783"/>
          </a:xfrm>
        </p:spPr>
        <p:txBody>
          <a:bodyPr>
            <a:normAutofit lnSpcReduction="10000"/>
          </a:bodyPr>
          <a:lstStyle/>
          <a:p>
            <a:pPr lvl="0" algn="l" rtl="0"/>
            <a:r>
              <a:rPr lang="en-US" b="1" i="1" dirty="0" err="1" smtClean="0"/>
              <a:t>Bluntpoint</a:t>
            </a:r>
            <a:r>
              <a:rPr lang="en-US" b="1" i="1" dirty="0" smtClean="0"/>
              <a:t> needles </a:t>
            </a:r>
            <a:r>
              <a:rPr lang="en-US" dirty="0" smtClean="0"/>
              <a:t>have a rounded, blunt point that can dissect through friable tissue without cutting. They occasionally are used for suturing soft, </a:t>
            </a:r>
            <a:r>
              <a:rPr lang="en-US" dirty="0" err="1" smtClean="0"/>
              <a:t>parenchymal</a:t>
            </a:r>
            <a:r>
              <a:rPr lang="en-US" dirty="0" smtClean="0"/>
              <a:t> organs, such as the liver or kidney.</a:t>
            </a:r>
          </a:p>
        </p:txBody>
      </p:sp>
      <p:pic>
        <p:nvPicPr>
          <p:cNvPr id="63490" name="Picture 2" descr="C:\Users\dell\Desktop\عملي رابع\surgical-needles-basics-21-638.jpg"/>
          <p:cNvPicPr>
            <a:picLocks noChangeAspect="1" noChangeArrowheads="1"/>
          </p:cNvPicPr>
          <p:nvPr/>
        </p:nvPicPr>
        <p:blipFill>
          <a:blip r:embed="rId2"/>
          <a:srcRect l="33542" t="12421" r="37069" b="50000"/>
          <a:stretch>
            <a:fillRect/>
          </a:stretch>
        </p:blipFill>
        <p:spPr bwMode="auto">
          <a:xfrm>
            <a:off x="4530296" y="214290"/>
            <a:ext cx="4613704" cy="4429156"/>
          </a:xfrm>
          <a:prstGeom prst="rect">
            <a:avLst/>
          </a:prstGeom>
          <a:noFill/>
        </p:spPr>
      </p:pic>
      <p:pic>
        <p:nvPicPr>
          <p:cNvPr id="63491" name="Picture 3" descr="C:\Users\dell\Desktop\عملي رابع\B9780323077620000080_f008-002-9780323077620.jpg"/>
          <p:cNvPicPr>
            <a:picLocks noChangeAspect="1" noChangeArrowheads="1"/>
          </p:cNvPicPr>
          <p:nvPr/>
        </p:nvPicPr>
        <p:blipFill>
          <a:blip r:embed="rId3"/>
          <a:srcRect l="67289" t="67718"/>
          <a:stretch>
            <a:fillRect/>
          </a:stretch>
        </p:blipFill>
        <p:spPr bwMode="auto">
          <a:xfrm>
            <a:off x="571472" y="310264"/>
            <a:ext cx="3501475" cy="41204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6357982"/>
          </a:xfrm>
        </p:spPr>
        <p:txBody>
          <a:bodyPr>
            <a:normAutofit fontScale="77500" lnSpcReduction="20000"/>
          </a:bodyPr>
          <a:lstStyle/>
          <a:p>
            <a:pPr algn="l" rtl="0">
              <a:buNone/>
            </a:pPr>
            <a:r>
              <a:rPr lang="en-US" sz="4000" b="1" dirty="0"/>
              <a:t>Suture size. </a:t>
            </a:r>
            <a:endParaRPr lang="en-US" dirty="0"/>
          </a:p>
          <a:p>
            <a:pPr algn="l" rtl="0"/>
            <a:r>
              <a:rPr lang="en-US" i="1" dirty="0"/>
              <a:t>The smallest diameter suture that will adequately secure wounded tissue should be used in order to </a:t>
            </a:r>
            <a:r>
              <a:rPr lang="en-US" i="1" dirty="0" smtClean="0"/>
              <a:t>:</a:t>
            </a:r>
            <a:endParaRPr lang="en-US" i="1" dirty="0"/>
          </a:p>
          <a:p>
            <a:pPr lvl="0" algn="l" rtl="0">
              <a:buNone/>
            </a:pPr>
            <a:r>
              <a:rPr lang="en-US" i="1" dirty="0" smtClean="0"/>
              <a:t>1. minimize </a:t>
            </a:r>
            <a:r>
              <a:rPr lang="en-US" i="1" dirty="0"/>
              <a:t>trauma as the suture is passed through the tissue and </a:t>
            </a:r>
          </a:p>
          <a:p>
            <a:pPr lvl="0" algn="l" rtl="0">
              <a:buNone/>
            </a:pPr>
            <a:r>
              <a:rPr lang="en-US" i="1" dirty="0" smtClean="0"/>
              <a:t>2. to </a:t>
            </a:r>
            <a:r>
              <a:rPr lang="en-US" i="1" dirty="0"/>
              <a:t>reduce the amount of foreign material left in the wound</a:t>
            </a:r>
            <a:r>
              <a:rPr lang="en-US" dirty="0"/>
              <a:t>. </a:t>
            </a:r>
          </a:p>
          <a:p>
            <a:pPr algn="l" rtl="0">
              <a:buNone/>
            </a:pPr>
            <a:endParaRPr lang="en-US" dirty="0"/>
          </a:p>
          <a:p>
            <a:pPr algn="l" rtl="0">
              <a:buNone/>
            </a:pPr>
            <a:r>
              <a:rPr lang="en-US" i="1" dirty="0"/>
              <a:t>There is no advantage to using a suture that is stronger than the tissue to be sutured</a:t>
            </a:r>
          </a:p>
          <a:p>
            <a:pPr algn="l" rtl="0">
              <a:buNone/>
            </a:pPr>
            <a:r>
              <a:rPr lang="en-US" dirty="0"/>
              <a:t> </a:t>
            </a:r>
          </a:p>
          <a:p>
            <a:pPr algn="l" rtl="0"/>
            <a:r>
              <a:rPr lang="en-US" i="1" dirty="0"/>
              <a:t>The most commonly used standard for suture size is the United States Pharmacopeia (USP), which denotes dimensions from fine to coarse (with diameters in inches) according to a numeric scale, with 12-0 being the smallest and 7 the largest.</a:t>
            </a:r>
          </a:p>
          <a:p>
            <a:pPr algn="l" rtl="0">
              <a:buNone/>
            </a:pPr>
            <a:r>
              <a:rPr lang="en-US" dirty="0"/>
              <a:t> </a:t>
            </a:r>
          </a:p>
          <a:p>
            <a:pPr algn="l" rtl="0"/>
            <a:r>
              <a:rPr lang="en-US" i="1" dirty="0"/>
              <a:t>The smaller the suture size, the less tensile strength it has</a:t>
            </a:r>
            <a:r>
              <a:rPr lang="en-US" i="1" dirty="0" smtClean="0"/>
              <a:t>.</a:t>
            </a:r>
            <a:endParaRPr lang="en-US"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290"/>
            <a:ext cx="8229600" cy="6286544"/>
          </a:xfrm>
        </p:spPr>
        <p:txBody>
          <a:bodyPr>
            <a:normAutofit fontScale="92500" lnSpcReduction="10000"/>
          </a:bodyPr>
          <a:lstStyle/>
          <a:p>
            <a:pPr algn="l" rtl="0"/>
            <a:r>
              <a:rPr lang="en-US" b="1" dirty="0"/>
              <a:t>Flexibility.</a:t>
            </a:r>
            <a:endParaRPr lang="en-US" dirty="0"/>
          </a:p>
          <a:p>
            <a:pPr algn="l" rtl="0">
              <a:buNone/>
            </a:pPr>
            <a:endParaRPr lang="en-US" dirty="0"/>
          </a:p>
          <a:p>
            <a:pPr algn="l" rtl="0"/>
            <a:r>
              <a:rPr lang="en-US" i="1" dirty="0"/>
              <a:t>It is determined by its </a:t>
            </a:r>
            <a:r>
              <a:rPr lang="en-US" i="1" dirty="0" err="1"/>
              <a:t>torsional</a:t>
            </a:r>
            <a:r>
              <a:rPr lang="en-US" i="1" dirty="0"/>
              <a:t> stiffness and diameter which influence its handling and use</a:t>
            </a:r>
            <a:r>
              <a:rPr lang="en-US" dirty="0"/>
              <a:t>.</a:t>
            </a:r>
          </a:p>
          <a:p>
            <a:pPr algn="l" rtl="0">
              <a:buNone/>
            </a:pPr>
            <a:endParaRPr lang="en-US" dirty="0"/>
          </a:p>
          <a:p>
            <a:pPr algn="l" rtl="0"/>
            <a:r>
              <a:rPr lang="en-US" i="1" dirty="0"/>
              <a:t>Flexible sutures are indicated for </a:t>
            </a:r>
            <a:r>
              <a:rPr lang="en-US" i="1" dirty="0" err="1"/>
              <a:t>ligating</a:t>
            </a:r>
            <a:r>
              <a:rPr lang="en-US" i="1" dirty="0"/>
              <a:t> vessels or performing continuous suture patterns. Less flexible sutures (e.g., wire) cannot be used to </a:t>
            </a:r>
            <a:r>
              <a:rPr lang="en-US" i="1" dirty="0" err="1"/>
              <a:t>ligate</a:t>
            </a:r>
            <a:r>
              <a:rPr lang="en-US" i="1" dirty="0"/>
              <a:t> small bleeders.</a:t>
            </a:r>
          </a:p>
          <a:p>
            <a:pPr algn="l" rtl="0">
              <a:buNone/>
            </a:pPr>
            <a:endParaRPr lang="en-US" dirty="0"/>
          </a:p>
          <a:p>
            <a:pPr algn="l" rtl="0"/>
            <a:r>
              <a:rPr lang="en-US" i="1" dirty="0"/>
              <a:t>Nylon and surgical gut are relatively stiff compared with silk suture; braided polyester sutures have intermediate stiffness.</a:t>
            </a:r>
          </a:p>
          <a:p>
            <a:pPr algn="l" rtl="0"/>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6082" name="Picture 2" descr="China Nylon Non-absorbable Suture Manufacturers, Suppliers, Factory -  Wholesale Nylon Non-absorbable Suture - Haidike"/>
          <p:cNvPicPr>
            <a:picLocks noChangeAspect="1" noChangeArrowheads="1"/>
          </p:cNvPicPr>
          <p:nvPr/>
        </p:nvPicPr>
        <p:blipFill>
          <a:blip r:embed="rId3"/>
          <a:srcRect/>
          <a:stretch>
            <a:fillRect/>
          </a:stretch>
        </p:blipFill>
        <p:spPr bwMode="auto">
          <a:xfrm>
            <a:off x="428595" y="188060"/>
            <a:ext cx="7909811" cy="62413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endParaRPr lang="ar-IQ" dirty="0"/>
          </a:p>
        </p:txBody>
      </p:sp>
      <p:pic>
        <p:nvPicPr>
          <p:cNvPr id="49154" name="Picture 2" descr="chromic catgut surgical gut suture,medical sterilized surgical curved suture  needles with CE certificate | Sutures, Medical, Guts"/>
          <p:cNvPicPr>
            <a:picLocks noChangeAspect="1" noChangeArrowheads="1"/>
          </p:cNvPicPr>
          <p:nvPr/>
        </p:nvPicPr>
        <p:blipFill>
          <a:blip r:embed="rId2"/>
          <a:srcRect t="25000" b="6428"/>
          <a:stretch>
            <a:fillRect/>
          </a:stretch>
        </p:blipFill>
        <p:spPr bwMode="auto">
          <a:xfrm>
            <a:off x="171574" y="71414"/>
            <a:ext cx="8829582" cy="664371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50178" name="Picture 2" descr="Medical Disposable Non-Absorbable Surgical Sutures Silk Braided With Needle"/>
          <p:cNvPicPr>
            <a:picLocks noChangeAspect="1" noChangeArrowheads="1"/>
          </p:cNvPicPr>
          <p:nvPr/>
        </p:nvPicPr>
        <p:blipFill>
          <a:blip r:embed="rId2"/>
          <a:srcRect l="14610" t="42273" r="27922" b="454"/>
          <a:stretch>
            <a:fillRect/>
          </a:stretch>
        </p:blipFill>
        <p:spPr bwMode="auto">
          <a:xfrm>
            <a:off x="285719" y="214290"/>
            <a:ext cx="8630391" cy="614366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4839</TotalTime>
  <Words>2100</Words>
  <Application>Microsoft Office PowerPoint</Application>
  <PresentationFormat>عرض على الشاشة (3:4)‏</PresentationFormat>
  <Paragraphs>201</Paragraphs>
  <Slides>45</Slides>
  <Notes>2</Notes>
  <HiddenSlides>0</HiddenSlides>
  <MMClips>0</MMClips>
  <ScaleCrop>false</ScaleCrop>
  <HeadingPairs>
    <vt:vector size="4" baseType="variant">
      <vt:variant>
        <vt:lpstr>سمة</vt:lpstr>
      </vt:variant>
      <vt:variant>
        <vt:i4>1</vt:i4>
      </vt:variant>
      <vt:variant>
        <vt:lpstr>عناوين الشرائح</vt:lpstr>
      </vt:variant>
      <vt:variant>
        <vt:i4>45</vt:i4>
      </vt:variant>
    </vt:vector>
  </HeadingPairs>
  <TitlesOfParts>
    <vt:vector size="46"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Catgut (surgical gut)</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suture materials</dc:title>
  <dc:creator>dell</dc:creator>
  <cp:lastModifiedBy>dell</cp:lastModifiedBy>
  <cp:revision>166</cp:revision>
  <dcterms:created xsi:type="dcterms:W3CDTF">2021-02-28T21:53:40Z</dcterms:created>
  <dcterms:modified xsi:type="dcterms:W3CDTF">2022-12-20T04:46:43Z</dcterms:modified>
</cp:coreProperties>
</file>